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58" r:id="rId9"/>
    <p:sldId id="299" r:id="rId10"/>
    <p:sldId id="300" r:id="rId11"/>
    <p:sldId id="259" r:id="rId12"/>
    <p:sldId id="301" r:id="rId13"/>
    <p:sldId id="302" r:id="rId14"/>
    <p:sldId id="260" r:id="rId15"/>
    <p:sldId id="261" r:id="rId16"/>
    <p:sldId id="262" r:id="rId17"/>
    <p:sldId id="263" r:id="rId18"/>
    <p:sldId id="303" r:id="rId19"/>
    <p:sldId id="264" r:id="rId20"/>
    <p:sldId id="265" r:id="rId21"/>
    <p:sldId id="266" r:id="rId22"/>
    <p:sldId id="268" r:id="rId23"/>
    <p:sldId id="269" r:id="rId24"/>
    <p:sldId id="270" r:id="rId25"/>
    <p:sldId id="271" r:id="rId26"/>
    <p:sldId id="272" r:id="rId27"/>
    <p:sldId id="304" r:id="rId28"/>
    <p:sldId id="273" r:id="rId29"/>
    <p:sldId id="274" r:id="rId30"/>
    <p:sldId id="275" r:id="rId31"/>
    <p:sldId id="276" r:id="rId32"/>
    <p:sldId id="277" r:id="rId33"/>
    <p:sldId id="282" r:id="rId34"/>
    <p:sldId id="305" r:id="rId35"/>
    <p:sldId id="283" r:id="rId36"/>
    <p:sldId id="321" r:id="rId37"/>
    <p:sldId id="284" r:id="rId38"/>
    <p:sldId id="319" r:id="rId39"/>
    <p:sldId id="320" r:id="rId40"/>
    <p:sldId id="285" r:id="rId41"/>
    <p:sldId id="286" r:id="rId42"/>
    <p:sldId id="287" r:id="rId43"/>
    <p:sldId id="288" r:id="rId44"/>
    <p:sldId id="289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7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2:40:02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1442 6528,'59'-14'789,"-100"14"6486,39 0-7147,2 0 0,0 0 0,0 0 0,1-2-88,1 0 1,-1-1 0,0 1 0,1 0 0,-1 1 0,1-1 0,-1 0 0,1 0-1,0 1 1,0-1 0,0 1 0,0-1 0,0 1 0,0 0 0,0 0 0,1-1-41,16-12 242,18-23 281,-26 27-401,-1-1-1,1 0 0,-2 0 1,1-1-1,6-13-121,120-210 1152,-130 226-1103,1 0 0,0 0 0,0 1-1,0 0 1,1 0 0,2 0-49,22-25 112,-24 25-82,-1 1-1,1 1 1,7-6-30,-7 7 29,-1-1 0,0 0 0,0-1 1,0 1-1,2-5-29,7-7 21,2 0 0,-1 1 1,2 1-1,0 1 0,1 1 0,1 0-21,35-26 22,-27 15-22,-1-2 0,17-20 0,-22 22 0,-7 6 40,-1-1 0,-1-1 0,-1 0 0,-1-1 0,-1-1 0,8-21-40,-4 11 16,6-4 38,2-7 20,-17 30-74,0 1-1,1 0 0,8-11 1,8-16 24,-19 34-14,1 1 1,-1-1 0,1 1-1,0 0 1,0 1 0,1-1-1,-1 1 1,1 0 0,0 1-1,2-2-10,-5 2 0,-1-5 0,-3-1 0,2-1 23,2 9 24,-3 1-45,1 0 0,-1 0 0,1-1-1,-1 1 1,0 0 0,1 0 0,-1 0 0,0 0 0,1-1 0,-1 1 0,0 0 0,1 0-1,-1 0 1,0-1 0,1 1 0,-1 0 0,0-1 0,0 1 0,1 0 0,-1-1 0,0 1-1,0 0 1,0-1 0,1 1 0,-1 0 0,0-1 0,0 1 0,0-1 0,0 1 0,0 0-1,0-1-1,1 1 16,-1-1 0,0 1 0,1-1 0,-1 1 0,0-1 0,0 0 0,1 1 0,-1-1 0,0 1 0,0-1 0,0 0 0,0 1 0,1-1 0,-1 1 0,0-1 0,0 0 0,0 1 0,-1-1 0,1 0 0,0 1 0,0-1 0,0 1 0,0-1 0,-1 0 0,1 1 0,0-1 0,0 1 0,-1-1 0,1 1 0,0-1 0,-1 1 0,1-1 0,-1 1 0,1-1 0,-1 1 0,1-1 0,-1 1 0,1 0 0,-1-1 0,1 1-16,-6-3 0,1 0 0,-2 0 0,2 0 0,-1 2 0,5 1 0,0 1 0,0-1 0,0 0 0,0 0 0,0 0 0,0-1 0,0 1 0,1 0 0,-1 0 0,0 0 0,0-1 0,0 1 0,0 0 0,0-1 0,0 1 0,0-1 0,0 1 0,1-1 0,-2 0 0,-11-7 0,8 8 0,0 3 0,0 1 0,-1 0 0,1-2 0,-1-2 0,28-5 0,14-22 0,-26 19 0,0 0 0,1 0 0,0 1 0,7-3 0,-17 10 0,0-1 0,0 1 0,0 0 0,0-1 0,0 1 0,1 0 0,-1-1 0,0 1 0,0 0 0,0 0 0,1 0 0,-1 0 0,0 0 0,0 1 0,0-1 0,1 0 0,-1 0 0,0 1 0,0-1 0,0 1 0,0-1 0,0 1 0,0-1 0,0 1 0,1 0 0,5 3 0,-6-3 0,0 0 0,0 0 0,0 0 0,-1 0 0,1 0 0,0 0 0,0 0 0,-1 0 0,1 0 0,-1 0 0,1 1 0,-1-1 0,1 0 0,-1 0 0,0 1 0,0-1 0,1 0 0,-1 1 0,0-1 0,0 0 0,0 1 0,-1-1 0,1 0 0,0 1 0,0-1 0,-1 1 0,1 1 0,0 0 0,0-1 0,0 1 0,1 0 0,-1-1 0,1 1 0,0-1 0,0 1 0,0-1 0,0 0 0,0 1 0,1 1 0,2 4 0,-3-3 0,-1 1 0,0 0 0,-1-1 0,-2 1 0,0-1 0,1 1-21,2-5-214,2-10-3476,1 0-7425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2:40:05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0 9216,'-2'2'135,"0"0"0,0 0 0,0 0 0,0-1 0,-1 1 0,1-1 0,0 0 1,-1 1-1,1-1 0,-1 0 0,1 0 0,-1-1 0,0 1 0,1 0 0,-1-1 0,0 0 1,1 1-1,-1-1 0,0 0 0,1-1 0,-4 1-135,4 1 77,0 0 1,0 0-1,0 0 0,0 0 0,0 1 1,0-1-1,1 1 0,-1 0 1,0-1-1,0 3-77,-4 2 102,-6 4 30,1 0 0,0 1 0,1 1 1,0 0-1,-6 11-132,1 0 100,-6 10 167,1 1 1,-6 16-268,21-37 75,0 0 0,1 0 1,0 1-1,1-1 0,0 1 1,1 0-1,1 0 0,0 10-75,1-21 13,0 0 0,0 0-1,1 0 1,-1 0 0,1-1 0,0 1-1,0 0 1,0 0 0,0 0 0,0 0-1,1-1 1,-1 1 0,1-1 0,0 1-1,0-1 1,0 0 0,0 1 0,0-1-1,0 0 1,1-1 0,-1 1 0,1 0-1,0 0-12,1 0 28,0 0 0,0 0 0,0 0 0,1-1-1,-1 1 1,1-1 0,-1 0 0,1 0 0,-1-1 0,1 1-1,-1-1 1,1 0 0,0-1 0,2 1-28,26-5 89,-21 4-31,0 0-1,0-1 0,0-1 1,0 0-1,-1 0 0,1-1 1,2-2-58,9-4 45,-20 9-34,0 1-1,0-1 1,0 0-1,0-1 1,-1 1-1,1 0 1,0-1-1,-1 0 1,1 1-1,-1-1 1,0 0-1,1 0 1,-1 0-1,0-1 1,0 1-1,-1 0 1,1-1-1,0 0 1,-1 1 0,1-3-11,2-4-3,10-23 122,1 1-1,4-4-118,-16 29 54,-1-1 0,0 1 0,0-1 0,0 0 0,-1 1-1,0-1 1,0 0 0,-1 0 0,0 0 0,0 0-54,2-18 144,-3-33 132,0 24-40,-13-25 148,14 59-278,-1 0 1,-3-3-64,3 3-52,-1-1 0,0 0-1,0 1 1,0 0 0,0 0 0,0-1 0,0 1 0,0 0 0,0 0 0,1 1 0,-1-1 0,0 0-1,0 1 1,-2 0 9,-13 4-2987,3 2-7359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2:41:55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1248 14592,'0'0'128,"0"0"0,0 0 0,0 0 0,0 0 0,0 0 0,0 0 21,0 0 64,0 0-42,0 0 42,0 0-42,0 0 42,0 0-42,0 0 42,0 0-42,6-5 42,17-19 113,-1 0 0,-2-2-1,13-20-325,54-93 708,-78 124-631,2 0 0,0 0 0,0 2 0,1-1-1,1 1 1,0 1 0,1 0 0,1 1 0,-1 1-1,14-7-76,82-63 491,-93 67-391,0-1 0,-1-1 0,-1 0 0,13-17-100,1-1 155,-12 18-61,-13 13-74,-1-1 0,1-1-1,0 1 1,-1-1 0,0 1 0,0-1-20,5-8 21,-1 2 1,1-1-1,1 1 0,0 0 1,0 1-1,1 0 0,5-3-21,-11 8 4,0 0 1,1 0-1,-2 0 0,1 0 0,0-1 0,-1 1 0,0-1 0,0 0 0,3-5-4,18-52 65,-5 12-39,-4 11-26,-1-1 0,8-37 0,-20 66 0,1 4 0,-1 0 0,1 1 0,0-1 0,1 1 0,-1-1 0,3 0 0,12-26 0,-14 22 46,4-14 47,0 0-104,-6 23 139,-2 1-120,-1 0-1,1 0 1,0 0-1,-1 1 1,1-1 0,-1 0-1,1 0 1,-1 0-1,0 1 1,1-1-1,-1 0 1,0 0-1,1 1 1,-1-1-1,0 1 1,0-1-1,0 0-7,0 1 0,0-1 0,-1 1 0,1-1 0,0 1 0,-1-1 0,1 1 0,-1 0 0,1 0 0,0 0 0,-1 0 0,1 0 0,-1 0 0,1 0 0,0 0 0,-1 0 0,1 1 0,-1-1 0,1 0 0,0 1 0,-1-1 0,1 1 0,0 0 0,0-1 0,-1 1 0,1 0 0,0 0 0,-2 1 0,-5 0 0,-12 7 0,15-4 0,-1-2 0,-10 8 0,12-8 0,25-5 0,-17 1 0,-1 0 0,1 0 0,0-1 0,0 1 0,0-1 0,-1 0 0,1 0 0,-1 0 0,1 0 0,-1-1 0,0 1 0,0-1 0,0 0 0,0 0 0,0 0 0,-1 0 0,0-1 0,2-1 0,-4 4 0,1 0 0,0 0 0,0 0 0,-1 0 0,1 0 0,0 0 0,0 1 0,0-1 0,0 0 0,0 1 0,0-1 0,0 1 0,0-1 0,0 1 0,0-1 0,0 1 0,1-1 0,-1 1 0,0 0 0,0 0 0,0 0 0,0 0 0,1 0 0,0 0 0,0 0 0,0 0 0,-1 0 0,1-1 0,0 1 0,0 0 0,-1-1 0,1 1 0,0-1 0,0 0 0,0 0 0,3-1 0,1 2 0,3 0 0,-1 0 0,-7 0 0,0 0 0,0 1 0,0-1 0,-1 1 0,1-1 0,0 1 0,0-1 0,0 1 0,-1-1 0,1 1 0,0 0 0,0-1 0,-1 1 0,1 0 0,-1 0 0,1-1 0,-1 1 0,1 0 0,-1 0 0,1 1 0,0 0 0,6 6 0,0 0 0,-1 0 0,0 0 0,-1 1 0,0 0 0,0 0 0,-1 0 0,0 1 0,-1-1 0,0 1 0,0 0 0,-1 0 0,1 9 0,-2-16-7,0-2-39,0 12-71,-1-12-225,0-1-212,0 0-684,0 0-2047,0 0-7509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2:41:56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9 11776,'0'0'128,"0"0"21,0 0 86,0 0 42,0 0 107,0 0 85,0 0-42,0 0 42,0 0-63,-3 6-22,-3 14-130,0-5-55,1 0 0,1 0 1,0 1-1,1 0 0,0-1 0,2 1 1,0 0-1,0 0 0,2 13-199,1-15 128,1-1 0,0 1-1,1 0 1,1-1-1,0 0 1,0 0-1,2-1 1,4 9-128,-7-15 37,1 0-1,-1 0 1,1-1-1,0 1 1,1-1 0,-1 0-1,1-1 1,0 1-1,0-1 1,0 0 0,1-1-1,0 1 1,-1-1-1,1-1 1,0 1 0,0-1-1,2 0-36,12 2 66,1-2 1,0 0-1,-1-2 0,4 0-66,-13 0 34,-7 0-15,1-1 1,-1 1-1,0-1 0,0 0 1,0 0-1,-1-1 1,1 0-1,0 0 0,0 0 1,-1 0-1,1-1 0,-1 1 1,0-1-1,0 0 1,0 0-1,0-1 0,0 1 1,-1-1-1,0 0 1,0 0-1,0 0 0,0-1 1,0 1-1,-1 0 1,0-1-1,0 0 0,0 0 1,0 1-1,-1-1 1,0 0-1,0 0 0,0 0 1,-1-1-20,3-16 109,-1 0 1,-1 0 0,-1-1 0,-1 1-1,-1 0 1,0 0 0,-4-9-110,0 13 99,-1 0 1,-8-13-100,4 8 35,-1 3-35,7 14 0,3 5 0,1 1 0,0 0 0,-1-1 0,1 1 0,-1 0 0,1-1 0,-1 1 0,1 0 0,-1 0 0,0 0 0,1 1 0,-1-1 0,1 0 0,-1 0 0,1 1 0,0-1 0,-1 1 0,1-1 0,-1 1 0,1 0 0,-1 0 0,-5 2 0,-30 1-208,31-4 103,0 0 0,0 1 0,0 0 0,0 0 0,0 0 0,1 1 0,-1-1 0,0 1 0,1 1 0,-2 0 105,2 0-2987,-1 0-8255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C1EE-A7BD-4E01-81EC-1376BD562FB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C70D0-CFF4-46B6-A84A-82F70F21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9F%E0%B8%A5%E0%B8%B1%E0%B8%81%E0%B8%8B%E0%B9%8C%E0%B9%81%E0%B8%A1%E0%B9%88%E0%B9%80%E0%B8%AB%E0%B8%A5%E0%B9%87%E0%B8%81#cite_note-1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h.wikipedia.org/wiki/%E0%B9%80%E0%B8%A7%E0%B9%80%E0%B8%9A%E0%B8%AD%E0%B8%A3%E0%B9%8C_(%E0%B8%AB%E0%B8%99%E0%B9%88%E0%B8%A7%E0%B8%A2%E0%B8%A7%E0%B8%B1%E0%B8%94)" TargetMode="External"/><Relationship Id="rId4" Type="http://schemas.openxmlformats.org/officeDocument/2006/relationships/hyperlink" Target="https://th.wikipedia.org/wiki/%E0%B8%A0%E0%B8%B2%E0%B8%A9%E0%B8%B2%E0%B8%AD%E0%B8%B1%E0%B8%87%E0%B8%81%E0%B8%A4%E0%B8%A9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1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mode </a:t>
            </a:r>
            <a:r>
              <a:rPr lang="th-TH" dirty="0"/>
              <a:t>คือ รูปแบบการสั่นแบบ</a:t>
            </a:r>
            <a:r>
              <a:rPr lang="th-TH" baseline="0" dirty="0"/>
              <a:t> </a:t>
            </a:r>
            <a:r>
              <a:rPr lang="en-US" baseline="0" dirty="0"/>
              <a:t>simple harmonic motion </a:t>
            </a:r>
            <a:r>
              <a:rPr lang="th-TH" dirty="0"/>
              <a:t>ที่บรรยายโดย </a:t>
            </a:r>
            <a:r>
              <a:rPr lang="en-US" dirty="0"/>
              <a:t>normal coordinates</a:t>
            </a:r>
          </a:p>
          <a:p>
            <a:r>
              <a:rPr lang="th-TH" dirty="0"/>
              <a:t>คำพวกนี้จะมาเป็น</a:t>
            </a:r>
            <a:r>
              <a:rPr lang="th-TH" baseline="0" dirty="0"/>
              <a:t> </a:t>
            </a:r>
            <a:r>
              <a:rPr lang="en-US" baseline="0" dirty="0"/>
              <a:t>package </a:t>
            </a:r>
            <a:r>
              <a:rPr lang="th-TH" baseline="0" dirty="0"/>
              <a:t>ประกอบด้วย </a:t>
            </a:r>
            <a:r>
              <a:rPr lang="en-US" baseline="0" dirty="0"/>
              <a:t>normal mode, normal coordinate, normal mode vibration, normal mode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X1 </a:t>
            </a:r>
            <a:r>
              <a:rPr lang="th-TH" dirty="0"/>
              <a:t>และ</a:t>
            </a:r>
            <a:r>
              <a:rPr lang="th-TH" baseline="0" dirty="0"/>
              <a:t> </a:t>
            </a:r>
            <a:r>
              <a:rPr lang="en-US" baseline="0" dirty="0"/>
              <a:t>x2 </a:t>
            </a:r>
            <a:r>
              <a:rPr lang="th-TH" baseline="0" dirty="0"/>
              <a:t>ใช้บรรยายการเคลื่อนที่ของมวลแต่ละก้อน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3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96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Y(0), this implies</a:t>
            </a:r>
            <a:r>
              <a:rPr lang="en-US" baseline="0" dirty="0"/>
              <a:t> that two masses are displaced. Each one of them is displaced by a distance of a.</a:t>
            </a:r>
          </a:p>
          <a:p>
            <a:r>
              <a:rPr lang="en-US" baseline="0" dirty="0"/>
              <a:t>Due to the </a:t>
            </a:r>
            <a:r>
              <a:rPr lang="en-US" baseline="0" dirty="0" err="1"/>
              <a:t>dX</a:t>
            </a:r>
            <a:r>
              <a:rPr lang="en-US" baseline="0" dirty="0"/>
              <a:t>/</a:t>
            </a:r>
            <a:r>
              <a:rPr lang="en-US" baseline="0" dirty="0" err="1"/>
              <a:t>dt</a:t>
            </a:r>
            <a:r>
              <a:rPr lang="en-US" baseline="0" dirty="0"/>
              <a:t> = 0, this suggests </a:t>
            </a:r>
            <a:r>
              <a:rPr lang="en-US" baseline="0" dirty="0">
                <a:sym typeface="Symbol" panose="05050102010706020507" pitchFamily="18" charset="2"/>
              </a:rPr>
              <a:t>1 = 0 and X0 = 2a . Therefore x(t) = 2acos w1t</a:t>
            </a:r>
          </a:p>
          <a:p>
            <a:r>
              <a:rPr lang="en-US" baseline="0" dirty="0">
                <a:sym typeface="Symbol" panose="05050102010706020507" pitchFamily="18" charset="2"/>
              </a:rPr>
              <a:t>X1 = x2 suggests both masses oscillate in phase.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9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baseline="0" dirty="0"/>
              <a:t> </a:t>
            </a:r>
            <a:r>
              <a:rPr lang="th-TH" baseline="0" dirty="0"/>
              <a:t>จำนวนก้อน </a:t>
            </a:r>
            <a:r>
              <a:rPr lang="en-US" baseline="0" dirty="0"/>
              <a:t>mass </a:t>
            </a:r>
            <a:r>
              <a:rPr lang="th-TH" baseline="0" dirty="0"/>
              <a:t>ทั้งหมด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3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h-TH" dirty="0"/>
              <a:t>จะ </a:t>
            </a:r>
            <a:r>
              <a:rPr lang="en-US" dirty="0"/>
              <a:t>derive </a:t>
            </a:r>
            <a:r>
              <a:rPr lang="th-TH" dirty="0"/>
              <a:t>สมการการเคลื่อนที่ได้ต้องประมาณว่า </a:t>
            </a:r>
            <a:r>
              <a:rPr lang="en-US" dirty="0"/>
              <a:t>tension </a:t>
            </a:r>
            <a:r>
              <a:rPr lang="th-TH" dirty="0"/>
              <a:t>ของ </a:t>
            </a:r>
            <a:r>
              <a:rPr lang="en-US" dirty="0"/>
              <a:t>string </a:t>
            </a:r>
            <a:r>
              <a:rPr lang="th-TH" dirty="0"/>
              <a:t>ทางด้านซ้ายและทางด้านขวาของมวลที่ </a:t>
            </a:r>
            <a:r>
              <a:rPr lang="en-US" dirty="0"/>
              <a:t>r  </a:t>
            </a:r>
            <a:r>
              <a:rPr lang="th-TH" dirty="0"/>
              <a:t>เท่ากัน และมุม </a:t>
            </a:r>
            <a:r>
              <a:rPr lang="th-TH" dirty="0">
                <a:sym typeface="Symbol" panose="05050102010706020507" pitchFamily="18" charset="2"/>
              </a:rPr>
              <a:t></a:t>
            </a:r>
            <a:r>
              <a:rPr lang="en-US" dirty="0">
                <a:sym typeface="Symbol" panose="05050102010706020507" pitchFamily="18" charset="2"/>
              </a:rPr>
              <a:t>1 </a:t>
            </a:r>
            <a:r>
              <a:rPr lang="th-TH" dirty="0">
                <a:sym typeface="Symbol" panose="05050102010706020507" pitchFamily="18" charset="2"/>
              </a:rPr>
              <a:t>และ </a:t>
            </a:r>
            <a:r>
              <a:rPr lang="en-US" dirty="0">
                <a:sym typeface="Symbol" panose="05050102010706020507" pitchFamily="18" charset="2"/>
              </a:rPr>
              <a:t>2 </a:t>
            </a:r>
            <a:r>
              <a:rPr lang="th-TH" dirty="0">
                <a:sym typeface="Symbol" panose="05050102010706020507" pitchFamily="18" charset="2"/>
              </a:rPr>
              <a:t>มีค่าน้อยๆ  ดังนั้น </a:t>
            </a:r>
            <a:r>
              <a:rPr lang="en-US" dirty="0">
                <a:sym typeface="Symbol" panose="05050102010706020507" pitchFamily="18" charset="2"/>
              </a:rPr>
              <a:t>sintan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impractical to set</a:t>
            </a:r>
            <a:r>
              <a:rPr lang="en-US" baseline="0" dirty="0"/>
              <a:t> n equations to determine n normal mode frequencies. </a:t>
            </a:r>
          </a:p>
          <a:p>
            <a:r>
              <a:rPr lang="en-US" baseline="0" dirty="0"/>
              <a:t>An alternative way is proposed to derive a formula that can be used to determine a normal frequency of n coupled oscillators.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2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ในที่นี้</a:t>
            </a:r>
            <a:r>
              <a:rPr lang="th-TH" baseline="0" dirty="0"/>
              <a:t> </a:t>
            </a:r>
            <a:r>
              <a:rPr lang="en-US" baseline="0" dirty="0"/>
              <a:t>j </a:t>
            </a:r>
            <a:r>
              <a:rPr lang="th-TH" baseline="0" dirty="0"/>
              <a:t>คือ </a:t>
            </a:r>
            <a:r>
              <a:rPr lang="en-US" baseline="0" dirty="0"/>
              <a:t>index </a:t>
            </a:r>
            <a:r>
              <a:rPr lang="th-TH" baseline="0" dirty="0"/>
              <a:t>ของ </a:t>
            </a:r>
            <a:r>
              <a:rPr lang="en-US" baseline="0" dirty="0"/>
              <a:t>normal mode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7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23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E2DC4-4E25-4BEA-8CCF-BFEDAE0FF24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two forces acting on each pendulum; namely, the spring force and the gravity.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8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ฟลักซ์</a:t>
            </a:r>
            <a:r>
              <a:rPr lang="th-T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แม่เหล็ก</a:t>
            </a:r>
            <a:r>
              <a:rPr lang="th-TH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ภาษาอังกฤษ"/>
              </a:rPr>
              <a:t>อังกฤษ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 flux) 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คือปริมาณเส้นแรงแม่เหล็กหรือจำนวนของเส้นแรงแม่เหล็กที่พุ่งจากขั้วหนึ่งไปยังขั้วหนึ่ง ของแท่งแม่เหล็ก มีหน่วยเป็น </a:t>
            </a:r>
            <a:r>
              <a:rPr lang="th-T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เวเบอร์ (หน่วยวัด)"/>
              </a:rPr>
              <a:t>เว</a:t>
            </a:r>
            <a:r>
              <a:rPr lang="th-T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เวเบอร์ (หน่วยวัด)"/>
              </a:rPr>
              <a:t>เบอร์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Weber,Wb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E2DC4-4E25-4BEA-8CCF-BFEDAE0FF24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81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Clockwise, counter</a:t>
            </a:r>
            <a:r>
              <a:rPr lang="en-US" baseline="0" dirty="0"/>
              <a:t> clockwise</a:t>
            </a:r>
          </a:p>
          <a:p>
            <a:r>
              <a:rPr lang="th-TH" baseline="0" dirty="0"/>
              <a:t>กล่าวได้ว่า  </a:t>
            </a:r>
            <a:r>
              <a:rPr lang="en-US" baseline="0" dirty="0"/>
              <a:t>self inductance </a:t>
            </a:r>
            <a:r>
              <a:rPr lang="th-TH" baseline="0" dirty="0"/>
              <a:t>ก่อให้เกิด </a:t>
            </a:r>
            <a:r>
              <a:rPr lang="en-US" baseline="0" dirty="0"/>
              <a:t>induced </a:t>
            </a:r>
            <a:r>
              <a:rPr lang="en-US" baseline="0" dirty="0" err="1"/>
              <a:t>emf</a:t>
            </a:r>
            <a:r>
              <a:rPr lang="en-US" baseline="0" dirty="0"/>
              <a:t> </a:t>
            </a:r>
            <a:r>
              <a:rPr lang="th-TH" baseline="0" dirty="0"/>
              <a:t>ในตัว </a:t>
            </a:r>
            <a:r>
              <a:rPr lang="en-US" baseline="0" dirty="0"/>
              <a:t>inductor </a:t>
            </a:r>
            <a:r>
              <a:rPr lang="th-TH" baseline="0" dirty="0"/>
              <a:t>เอง </a:t>
            </a:r>
            <a:r>
              <a:rPr lang="en-US" baseline="0" dirty="0"/>
              <a:t>(</a:t>
            </a:r>
            <a:r>
              <a:rPr lang="th-TH" baseline="0" dirty="0"/>
              <a:t>ต่างจาก </a:t>
            </a:r>
            <a:r>
              <a:rPr lang="en-US" baseline="0" dirty="0"/>
              <a:t>mutual inductance </a:t>
            </a:r>
            <a:r>
              <a:rPr lang="th-TH" baseline="0" dirty="0"/>
              <a:t>ที่ก่อให้เกิด </a:t>
            </a:r>
            <a:r>
              <a:rPr lang="en-US" baseline="0" dirty="0"/>
              <a:t>induced </a:t>
            </a:r>
            <a:r>
              <a:rPr lang="en-US" baseline="0" dirty="0" err="1"/>
              <a:t>emf</a:t>
            </a:r>
            <a:r>
              <a:rPr lang="en-US" baseline="0" dirty="0"/>
              <a:t> </a:t>
            </a:r>
            <a:r>
              <a:rPr lang="th-TH" baseline="0" dirty="0"/>
              <a:t>กับ </a:t>
            </a:r>
            <a:r>
              <a:rPr lang="en-US" baseline="0" dirty="0"/>
              <a:t>inductor </a:t>
            </a:r>
            <a:r>
              <a:rPr lang="th-TH" baseline="0" dirty="0"/>
              <a:t>อื่น</a:t>
            </a:r>
            <a:r>
              <a:rPr lang="en-US" baseline="0" dirty="0"/>
              <a:t>)</a:t>
            </a:r>
            <a:endParaRPr lang="th-TH" baseline="0" dirty="0"/>
          </a:p>
          <a:p>
            <a:r>
              <a:rPr lang="th-TH" baseline="0" dirty="0"/>
              <a:t>ซึ่งจาก </a:t>
            </a:r>
            <a:r>
              <a:rPr lang="en-US" baseline="0" dirty="0" err="1"/>
              <a:t>Fararaday’s</a:t>
            </a:r>
            <a:r>
              <a:rPr lang="en-US" baseline="0" dirty="0"/>
              <a:t> law induced </a:t>
            </a:r>
            <a:r>
              <a:rPr lang="en-US" baseline="0" dirty="0" err="1"/>
              <a:t>emf</a:t>
            </a:r>
            <a:r>
              <a:rPr lang="en-US" baseline="0" dirty="0"/>
              <a:t> </a:t>
            </a:r>
            <a:r>
              <a:rPr lang="th-TH" baseline="0" dirty="0"/>
              <a:t>เกิดจากการเปลี่ยนแปลงของ </a:t>
            </a:r>
            <a:r>
              <a:rPr lang="en-US" baseline="0" dirty="0"/>
              <a:t>flux </a:t>
            </a:r>
            <a:r>
              <a:rPr lang="th-TH" baseline="0" dirty="0"/>
              <a:t>แม่เหล็กกับเวลา โดย</a:t>
            </a:r>
            <a:r>
              <a:rPr lang="en-US" baseline="0" dirty="0"/>
              <a:t> induced </a:t>
            </a:r>
            <a:r>
              <a:rPr lang="en-US" baseline="0" dirty="0" err="1"/>
              <a:t>emf</a:t>
            </a:r>
            <a:r>
              <a:rPr lang="en-US" baseline="0" dirty="0"/>
              <a:t> </a:t>
            </a:r>
            <a:r>
              <a:rPr lang="th-TH" baseline="0" dirty="0"/>
              <a:t>ทำให้เกิด </a:t>
            </a:r>
            <a:r>
              <a:rPr lang="en-US" baseline="0" dirty="0"/>
              <a:t>induced current</a:t>
            </a:r>
            <a:r>
              <a:rPr lang="th-TH" baseline="0" dirty="0"/>
              <a:t> ซึ่งเมื่อไหลผ่าน </a:t>
            </a:r>
            <a:r>
              <a:rPr lang="en-US" baseline="0" dirty="0"/>
              <a:t>coil </a:t>
            </a:r>
            <a:r>
              <a:rPr lang="th-TH" baseline="0" dirty="0"/>
              <a:t>ก็ทำให้เกิดสนามแม่เหล็ก</a:t>
            </a:r>
          </a:p>
          <a:p>
            <a:r>
              <a:rPr lang="th-TH" baseline="0" dirty="0"/>
              <a:t>ที่ต้านการเปลี่ยนแปลงสนามแม่เหล็กที่ทำให้มันเกิด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E2DC4-4E25-4BEA-8CCF-BFEDAE0FF24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component </a:t>
            </a:r>
            <a:r>
              <a:rPr lang="en-US" dirty="0" err="1"/>
              <a:t>mgsin</a:t>
            </a:r>
            <a:r>
              <a:rPr lang="en-US" dirty="0">
                <a:sym typeface="Symbol" panose="05050102010706020507" pitchFamily="18" charset="2"/>
              </a:rPr>
              <a:t> causes the torque and makes the object to swing</a:t>
            </a:r>
          </a:p>
          <a:p>
            <a:r>
              <a:rPr lang="en-US" dirty="0">
                <a:sym typeface="Symbol" panose="05050102010706020507" pitchFamily="18" charset="2"/>
              </a:rPr>
              <a:t>While the </a:t>
            </a:r>
            <a:r>
              <a:rPr lang="en-US" dirty="0" err="1">
                <a:sym typeface="Symbol" panose="05050102010706020507" pitchFamily="18" charset="2"/>
              </a:rPr>
              <a:t>mgcos</a:t>
            </a:r>
            <a:r>
              <a:rPr lang="en-US" dirty="0">
                <a:sym typeface="Symbol" panose="05050102010706020507" pitchFamily="18" charset="2"/>
              </a:rPr>
              <a:t> just cancels the tension T in the string.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x &gt; y, the spring is stretched</a:t>
            </a:r>
            <a:r>
              <a:rPr lang="en-US" baseline="0" dirty="0"/>
              <a:t> and the spring forces acting on left pendulum and right pendulum are pointing to the right and left hand sides respectively.</a:t>
            </a:r>
          </a:p>
          <a:p>
            <a:r>
              <a:rPr lang="en-US" baseline="0" dirty="0"/>
              <a:t>This gives the spring force for the left pendulum to be +s(x-y) and for the right pendulum to be –s(x-y).</a:t>
            </a:r>
          </a:p>
          <a:p>
            <a:r>
              <a:rPr lang="en-US" baseline="0" dirty="0"/>
              <a:t>However, we end up with the same equation of motion no matter what!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simplification is made for having only on variable in each equation of motion</a:t>
            </a:r>
            <a:r>
              <a:rPr lang="en-US" baseline="0" dirty="0"/>
              <a:t>. Also the new arrangement allows an easy way to find a solution.</a:t>
            </a:r>
          </a:p>
          <a:p>
            <a:r>
              <a:rPr lang="en-US" baseline="0" dirty="0"/>
              <a:t>The way we did here is equivalent to the analysis of the superposition of the motion of both pendulums.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method is a bit more involved but in principle it can be used to solve any set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solution may be given as x1</a:t>
            </a:r>
            <a:r>
              <a:rPr lang="en-US" baseline="0" dirty="0"/>
              <a:t> = A1exp(</a:t>
            </a:r>
            <a:r>
              <a:rPr lang="en-US" baseline="0" dirty="0" err="1"/>
              <a:t>iwt</a:t>
            </a:r>
            <a:r>
              <a:rPr lang="en-US" baseline="0" dirty="0"/>
              <a:t>) and x2 = A2exp(</a:t>
            </a:r>
            <a:r>
              <a:rPr lang="en-US" baseline="0" dirty="0" err="1"/>
              <a:t>iwt</a:t>
            </a:r>
            <a:r>
              <a:rPr lang="en-US" baseline="0" dirty="0"/>
              <a:t>).</a:t>
            </a:r>
          </a:p>
          <a:p>
            <a:r>
              <a:rPr lang="en-US" baseline="0" dirty="0"/>
              <a:t>Once the solutions are substituted into the equation of motion, the same equation will be obtained.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70D0-CFF4-46B6-A84A-82F70F21B2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0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ปัญหาข้อนี้เหมือนกรณีที่เป็น</a:t>
            </a:r>
            <a:r>
              <a:rPr lang="th-TH" baseline="0" dirty="0"/>
              <a:t> </a:t>
            </a:r>
            <a:r>
              <a:rPr lang="en-US" baseline="0" dirty="0"/>
              <a:t>double pendulum </a:t>
            </a:r>
            <a:r>
              <a:rPr lang="th-TH" baseline="0" dirty="0"/>
              <a:t>ต่างกันเพียงแต่ว่าแรงที่กระทำต่อมวลแต่ละก้อน เป็นแรงจากสปริงทั้งหมด</a:t>
            </a:r>
          </a:p>
          <a:p>
            <a:r>
              <a:rPr lang="th-TH" baseline="0" dirty="0"/>
              <a:t>ในที่นี้ให้ </a:t>
            </a:r>
            <a:r>
              <a:rPr lang="en-US" baseline="0" dirty="0"/>
              <a:t>x2 &gt; x1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9C1F-FADE-4C70-9447-CC50B806E9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43FE-DC27-42A2-B8DF-C235F4B5EE34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0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81E-42D8-455E-A60A-011E008C9F3A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956-01D2-44FD-B468-3539779E5862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1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90F0-CB7B-4DCC-898C-4F2E664FD59A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BCF2-C389-45AA-8376-0BC51EBBEE28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02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D7E-8B75-4DEB-9663-57B69E83DCC6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2A-E375-4599-B07F-7EBFF2D2EFDF}" type="datetime1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32B-9FA7-4C97-9B45-30397BAA9515}" type="datetime1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0393-2855-4264-BCE6-94D485AF592E}" type="datetime1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173068-5719-4719-89C1-5A751F295638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9358-9A8D-40C3-BADE-542082768845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5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7F6377-F9AE-4476-9D70-C0247AEBFB44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9EEFBA-676F-4D9B-879B-7056F4B0CB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1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www2.physics.ox.ac.uk/sites/default/files/2012-09-04/normalmodes_iandii_pdf_96820.pdf" TargetMode="Externa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hysics.ox.ac.uk/sites/default/files/2012-09-04/normalmodes_iandii_pdf_96820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21.gi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0.gif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hyperlink" Target="https://www2.physics.ox.ac.uk/sites/default/files/2012-09-04/normalmodes_iandii_pdf_96820.pdf" TargetMode="External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oleObject" Target="../embeddings/oleObject51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4.png"/><Relationship Id="rId4" Type="http://schemas.openxmlformats.org/officeDocument/2006/relationships/image" Target="../media/image6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4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customXml" Target="../ink/ink1.xml"/><Relationship Id="rId11" Type="http://schemas.openxmlformats.org/officeDocument/2006/relationships/image" Target="../media/image83.png"/><Relationship Id="rId5" Type="http://schemas.openxmlformats.org/officeDocument/2006/relationships/image" Target="../media/image80.png"/><Relationship Id="rId15" Type="http://schemas.openxmlformats.org/officeDocument/2006/relationships/image" Target="../media/image77.wmf"/><Relationship Id="rId10" Type="http://schemas.openxmlformats.org/officeDocument/2006/relationships/customXml" Target="../ink/ink3.xml"/><Relationship Id="rId4" Type="http://schemas.openxmlformats.org/officeDocument/2006/relationships/image" Target="../media/image79.png"/><Relationship Id="rId9" Type="http://schemas.openxmlformats.org/officeDocument/2006/relationships/image" Target="../media/image82.png"/><Relationship Id="rId14" Type="http://schemas.openxmlformats.org/officeDocument/2006/relationships/oleObject" Target="../embeddings/oleObject6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8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9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NUL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7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9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9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9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01.png"/><Relationship Id="rId4" Type="http://schemas.openxmlformats.org/officeDocument/2006/relationships/image" Target="../media/image10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0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84.bin"/><Relationship Id="rId5" Type="http://schemas.openxmlformats.org/officeDocument/2006/relationships/hyperlink" Target="https://www.analogictips.com/mutual-inductance-transformers-emf-becomes-emi/" TargetMode="External"/><Relationship Id="rId4" Type="http://schemas.openxmlformats.org/officeDocument/2006/relationships/image" Target="../media/image10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85.bin"/><Relationship Id="rId5" Type="http://schemas.openxmlformats.org/officeDocument/2006/relationships/hyperlink" Target="http://web.mit.edu/viz/EM/visualizations/coursenotes/modules/guide11.pdf" TargetMode="External"/><Relationship Id="rId4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07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Oscillations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31</a:t>
            </a:r>
            <a:r>
              <a:rPr lang="en-US" baseline="30000" dirty="0"/>
              <a:t>st</a:t>
            </a:r>
            <a:r>
              <a:rPr lang="en-US" dirty="0"/>
              <a:t> August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9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when trying to add and subtract the equations of motion?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of motion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Subtracting the equation of 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34179"/>
              </p:ext>
            </p:extLst>
          </p:nvPr>
        </p:nvGraphicFramePr>
        <p:xfrm>
          <a:off x="2114308" y="2471071"/>
          <a:ext cx="2688665" cy="277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Equation" r:id="rId3" imgW="1218960" imgH="1257120" progId="Equation.DSMT4">
                  <p:embed/>
                </p:oleObj>
              </mc:Choice>
              <mc:Fallback>
                <p:oleObj name="Equation" r:id="rId3" imgW="121896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4308" y="2471071"/>
                        <a:ext cx="2688665" cy="277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24569"/>
              </p:ext>
            </p:extLst>
          </p:nvPr>
        </p:nvGraphicFramePr>
        <p:xfrm>
          <a:off x="6591624" y="2021159"/>
          <a:ext cx="442595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" name="Equation" r:id="rId5" imgW="2006280" imgH="1562040" progId="Equation.DSMT4">
                  <p:embed/>
                </p:oleObj>
              </mc:Choice>
              <mc:Fallback>
                <p:oleObj name="Equation" r:id="rId5" imgW="200628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1624" y="2021159"/>
                        <a:ext cx="4425950" cy="344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7272" y="5702773"/>
            <a:ext cx="1165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: The two new variable describes two fundament motion of the oscillating system.</a:t>
            </a:r>
          </a:p>
        </p:txBody>
      </p:sp>
    </p:spTree>
    <p:extLst>
      <p:ext uri="{BB962C8B-B14F-4D97-AF65-F5344CB8AC3E}">
        <p14:creationId xmlns:p14="http://schemas.microsoft.com/office/powerpoint/2010/main" val="57165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8" y="0"/>
            <a:ext cx="10460221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Coordinates and Normal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1845734"/>
            <a:ext cx="10460221" cy="42846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and subtraction of equations of motion, e.g. X = x + y and Y = x – y make the equations of motion to contain only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dependent variable.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equations of motion become simple harmonic in terms of X and Y as follows,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and Y are called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coordinates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associate with simple harmonic equations. As a result, each harmonic oscillator has its own way of vibration 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mode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75064"/>
              </p:ext>
            </p:extLst>
          </p:nvPr>
        </p:nvGraphicFramePr>
        <p:xfrm>
          <a:off x="3945760" y="3407014"/>
          <a:ext cx="26416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4" imgW="1384200" imgH="609480" progId="Equation.DSMT4">
                  <p:embed/>
                </p:oleObj>
              </mc:Choice>
              <mc:Fallback>
                <p:oleObj name="Equation" r:id="rId4" imgW="1384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5760" y="3407014"/>
                        <a:ext cx="2641600" cy="1162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9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59" y="110172"/>
            <a:ext cx="12361966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relative motion of X look like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60929"/>
            <a:ext cx="10727927" cy="4607395"/>
          </a:xfrm>
        </p:spPr>
        <p:txBody>
          <a:bodyPr>
            <a:normAutofit lnSpcReduction="10000"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of motion actually describes the SHM with a single natural frequency equal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1/2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that the term of spring force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absent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 the equation of motion.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spring is neither compressed nor stretched.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99183"/>
              </p:ext>
            </p:extLst>
          </p:nvPr>
        </p:nvGraphicFramePr>
        <p:xfrm>
          <a:off x="5326379" y="1919004"/>
          <a:ext cx="160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3" imgW="838080" imgH="266400" progId="Equation.DSMT4">
                  <p:embed/>
                </p:oleObj>
              </mc:Choice>
              <mc:Fallback>
                <p:oleObj name="Equation" r:id="rId3" imgW="838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6379" y="1919004"/>
                        <a:ext cx="1600200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636" y="3888475"/>
            <a:ext cx="7885213" cy="17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6764" y="6455578"/>
            <a:ext cx="97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https://www2.physics.ox.ac.uk/sites/default/files/2012-09-04/normalmodes_iandii_pdf_96820.pdf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7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1" y="17631"/>
            <a:ext cx="12076279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relative motion of Y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60929"/>
            <a:ext cx="10727927" cy="4607395"/>
          </a:xfrm>
        </p:spPr>
        <p:txBody>
          <a:bodyPr>
            <a:normAutofit lnSpcReduction="10000"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of motion actually describes the SHM with a single natural frequency equal to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 + 2s/m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that the term of spring force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present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 the equation of motion.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spring is either compressed or stretched.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6764" y="6455578"/>
            <a:ext cx="97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https://www2.physics.ox.ac.uk/sites/default/files/2012-09-04/normalmodes_iandii_pdf_96820.pdf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35165"/>
              </p:ext>
            </p:extLst>
          </p:nvPr>
        </p:nvGraphicFramePr>
        <p:xfrm>
          <a:off x="4504464" y="1779346"/>
          <a:ext cx="2641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Equation" r:id="rId4" imgW="1384200" imgH="330120" progId="Equation.DSMT4">
                  <p:embed/>
                </p:oleObj>
              </mc:Choice>
              <mc:Fallback>
                <p:oleObj name="Equation" r:id="rId4" imgW="1384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4464" y="1779346"/>
                        <a:ext cx="2641600" cy="630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251" y="3633602"/>
            <a:ext cx="7622207" cy="19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6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9" y="4005330"/>
            <a:ext cx="4937760" cy="216365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“in phase” mode of vibration ( x = 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    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which is the same as that of either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pendulum oscillating in isolation.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spring is absent.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19" y="3850105"/>
            <a:ext cx="5785191" cy="296019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“out of phase” mode of vibration (x = -y)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frequency is given by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pendulums are oscillating harmonically at this frequency.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sprig affects the motion and the coupling is effective.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4098" name="Picture 2" descr="http://physics-animations.com/Physics/sy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39" y="1814633"/>
            <a:ext cx="1912204" cy="14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hysics-animations.com/Physics/asy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01" y="1814633"/>
            <a:ext cx="1884196" cy="14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84382" y="6440972"/>
            <a:ext cx="580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http://physics-animations.com/Physics/English/link_txt.htm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11399"/>
              </p:ext>
            </p:extLst>
          </p:nvPr>
        </p:nvGraphicFramePr>
        <p:xfrm>
          <a:off x="2643514" y="3227780"/>
          <a:ext cx="1598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" name="Equation" r:id="rId6" imgW="838080" imgH="266400" progId="Equation.DSMT4">
                  <p:embed/>
                </p:oleObj>
              </mc:Choice>
              <mc:Fallback>
                <p:oleObj name="Equation" r:id="rId6" imgW="838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43514" y="3227780"/>
                        <a:ext cx="1598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20929"/>
              </p:ext>
            </p:extLst>
          </p:nvPr>
        </p:nvGraphicFramePr>
        <p:xfrm>
          <a:off x="7515985" y="3107130"/>
          <a:ext cx="2641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" name="Equation" r:id="rId8" imgW="1384200" imgH="330120" progId="Equation.DSMT4">
                  <p:embed/>
                </p:oleObj>
              </mc:Choice>
              <mc:Fallback>
                <p:oleObj name="Equation" r:id="rId8" imgW="1384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5985" y="3107130"/>
                        <a:ext cx="2641600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19855"/>
              </p:ext>
            </p:extLst>
          </p:nvPr>
        </p:nvGraphicFramePr>
        <p:xfrm>
          <a:off x="1303564" y="4774913"/>
          <a:ext cx="335398" cy="37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"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3564" y="4774913"/>
                        <a:ext cx="335398" cy="3766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716"/>
              </p:ext>
            </p:extLst>
          </p:nvPr>
        </p:nvGraphicFramePr>
        <p:xfrm>
          <a:off x="10888282" y="4170711"/>
          <a:ext cx="950792" cy="4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" name="Equation" r:id="rId12" imgW="876240" imgH="393480" progId="Equation.DSMT4">
                  <p:embed/>
                </p:oleObj>
              </mc:Choice>
              <mc:Fallback>
                <p:oleObj name="Equation" r:id="rId12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88282" y="4170711"/>
                        <a:ext cx="950792" cy="4261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method of finding normal modes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the method by guessing the normal modes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coupled pendulums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Recall the original equations of motion of the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Assuming that the pendulums start from the rest and the solutions of the differential equations may be 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436174"/>
              </p:ext>
            </p:extLst>
          </p:nvPr>
        </p:nvGraphicFramePr>
        <p:xfrm>
          <a:off x="4041082" y="3198053"/>
          <a:ext cx="33686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Equation" r:id="rId4" imgW="1765080" imgH="507960" progId="Equation.DSMT4">
                  <p:embed/>
                </p:oleObj>
              </mc:Choice>
              <mc:Fallback>
                <p:oleObj name="Equation" r:id="rId4" imgW="1765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1082" y="3198053"/>
                        <a:ext cx="3368675" cy="96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646984"/>
              </p:ext>
            </p:extLst>
          </p:nvPr>
        </p:nvGraphicFramePr>
        <p:xfrm>
          <a:off x="5156300" y="5162752"/>
          <a:ext cx="11382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Equation" r:id="rId6" imgW="596880" imgH="507960" progId="Equation.DSMT4">
                  <p:embed/>
                </p:oleObj>
              </mc:Choice>
              <mc:Fallback>
                <p:oleObj name="Equation" r:id="rId6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6300" y="5162752"/>
                        <a:ext cx="1138237" cy="96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96123" y="5231440"/>
            <a:ext cx="35501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displacement amplitudes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the expected solution into the equations of motion and giving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arranged in the form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eigenvalue equation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eigen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value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column vector with components A and B as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eigen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vector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method of finding normal modes (contd.)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200052"/>
              </p:ext>
            </p:extLst>
          </p:nvPr>
        </p:nvGraphicFramePr>
        <p:xfrm>
          <a:off x="4518786" y="2264470"/>
          <a:ext cx="1959288" cy="42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Equation" r:id="rId3" imgW="1231560" imgH="266400" progId="Equation.DSMT4">
                  <p:embed/>
                </p:oleObj>
              </mc:Choice>
              <mc:Fallback>
                <p:oleObj name="Equation" r:id="rId3" imgW="1231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8786" y="2264470"/>
                        <a:ext cx="1959288" cy="42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77701"/>
              </p:ext>
            </p:extLst>
          </p:nvPr>
        </p:nvGraphicFramePr>
        <p:xfrm>
          <a:off x="3620417" y="2880516"/>
          <a:ext cx="37560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" name="Equation" r:id="rId5" imgW="1968480" imgH="660240" progId="Equation.DSMT4">
                  <p:embed/>
                </p:oleObj>
              </mc:Choice>
              <mc:Fallback>
                <p:oleObj name="Equation" r:id="rId5" imgW="1968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0417" y="2880516"/>
                        <a:ext cx="3756025" cy="1258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99993"/>
              </p:ext>
            </p:extLst>
          </p:nvPr>
        </p:nvGraphicFramePr>
        <p:xfrm>
          <a:off x="3733800" y="5149850"/>
          <a:ext cx="414178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" name="Equation" r:id="rId7" imgW="2171520" imgH="558720" progId="Equation.DSMT4">
                  <p:embed/>
                </p:oleObj>
              </mc:Choice>
              <mc:Fallback>
                <p:oleObj name="Equation" r:id="rId7" imgW="21715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5149850"/>
                        <a:ext cx="4141788" cy="1065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4521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Rearrange the previous eigenvalue equation as,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equations have a non-zero solution if and only if the determinant of the matrix vanishes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that is, if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solutions which are composed of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give the amplitude ratios A/B = 1 for in phase mode and A/B = -1 for out of phase mode, respectively.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method of finding normal modes (contd.)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99100"/>
              </p:ext>
            </p:extLst>
          </p:nvPr>
        </p:nvGraphicFramePr>
        <p:xfrm>
          <a:off x="7266704" y="1509554"/>
          <a:ext cx="4649788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" name="Equation" r:id="rId3" imgW="2438280" imgH="558720" progId="Equation.DSMT4">
                  <p:embed/>
                </p:oleObj>
              </mc:Choice>
              <mc:Fallback>
                <p:oleObj name="Equation" r:id="rId3" imgW="24382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6704" y="1509554"/>
                        <a:ext cx="4649788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63931"/>
              </p:ext>
            </p:extLst>
          </p:nvPr>
        </p:nvGraphicFramePr>
        <p:xfrm>
          <a:off x="5293217" y="3185333"/>
          <a:ext cx="2656067" cy="61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" name="Equation" r:id="rId5" imgW="1587240" imgH="368280" progId="Equation.DSMT4">
                  <p:embed/>
                </p:oleObj>
              </mc:Choice>
              <mc:Fallback>
                <p:oleObj name="Equation" r:id="rId5" imgW="15872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3217" y="3185333"/>
                        <a:ext cx="2656067" cy="61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31314"/>
              </p:ext>
            </p:extLst>
          </p:nvPr>
        </p:nvGraphicFramePr>
        <p:xfrm>
          <a:off x="7447008" y="4037559"/>
          <a:ext cx="1746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Equation" r:id="rId7" imgW="939600" imgH="533160" progId="Equation.DSMT4">
                  <p:embed/>
                </p:oleObj>
              </mc:Choice>
              <mc:Fallback>
                <p:oleObj name="Equation" r:id="rId7" imgW="9396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7008" y="4037559"/>
                        <a:ext cx="17462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5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amplitude ratios A/B?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00" y="1737360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Referring 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equation,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ratio A/B can be determined from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A/B = 1 for in phase mode when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A/B = -1 for out of phase mode when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00303"/>
              </p:ext>
            </p:extLst>
          </p:nvPr>
        </p:nvGraphicFramePr>
        <p:xfrm>
          <a:off x="4424950" y="1769965"/>
          <a:ext cx="4649788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6" name="Equation" r:id="rId3" imgW="2438280" imgH="558720" progId="Equation.DSMT4">
                  <p:embed/>
                </p:oleObj>
              </mc:Choice>
              <mc:Fallback>
                <p:oleObj name="Equation" r:id="rId3" imgW="24382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4950" y="1769965"/>
                        <a:ext cx="4649788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54335"/>
              </p:ext>
            </p:extLst>
          </p:nvPr>
        </p:nvGraphicFramePr>
        <p:xfrm>
          <a:off x="5758739" y="2791142"/>
          <a:ext cx="2225671" cy="97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" name="Equation" r:id="rId5" imgW="1155600" imgH="507960" progId="Equation.DSMT4">
                  <p:embed/>
                </p:oleObj>
              </mc:Choice>
              <mc:Fallback>
                <p:oleObj name="Equation" r:id="rId5" imgW="1155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8739" y="2791142"/>
                        <a:ext cx="2225671" cy="9783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747448"/>
              </p:ext>
            </p:extLst>
          </p:nvPr>
        </p:nvGraphicFramePr>
        <p:xfrm>
          <a:off x="5122656" y="3900022"/>
          <a:ext cx="16271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8" name="Equation" r:id="rId7" imgW="876240" imgH="266400" progId="Equation.DSMT4">
                  <p:embed/>
                </p:oleObj>
              </mc:Choice>
              <mc:Fallback>
                <p:oleObj name="Equation" r:id="rId7" imgW="876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2656" y="3900022"/>
                        <a:ext cx="1627188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88600"/>
              </p:ext>
            </p:extLst>
          </p:nvPr>
        </p:nvGraphicFramePr>
        <p:xfrm>
          <a:off x="5465200" y="4869559"/>
          <a:ext cx="23606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9" name="Equation" r:id="rId9" imgW="1269720" imgH="266400" progId="Equation.DSMT4">
                  <p:embed/>
                </p:oleObj>
              </mc:Choice>
              <mc:Fallback>
                <p:oleObj name="Equation" r:id="rId9" imgW="1269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65200" y="4869559"/>
                        <a:ext cx="236061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5812" y="3847506"/>
            <a:ext cx="3796662" cy="82153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871574" y="4221673"/>
            <a:ext cx="580104" cy="2468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1361" y="5318259"/>
            <a:ext cx="3676979" cy="95013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871574" y="5676318"/>
            <a:ext cx="580104" cy="2468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6764" y="6412565"/>
            <a:ext cx="97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https://www2.physics.ox.ac.uk/sites/default/files/2012-09-04/normalmodes_iandii_pdf_96820.pdf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951" y="227292"/>
            <a:ext cx="10209923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: Find normal mode frequencies  and amplitude ratio using matrix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596" y="1845734"/>
            <a:ext cx="372199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spring constant for all springs are 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2M;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normal mode frequencies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2738" y="6314818"/>
            <a:ext cx="740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https://www2.physics.ox.ac.uk/sites/default/files/lecture3_4_pdf_20475.pdf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8007" y="1655304"/>
            <a:ext cx="7275901" cy="4150313"/>
            <a:chOff x="258007" y="1655304"/>
            <a:chExt cx="7275901" cy="4150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007" y="1655304"/>
              <a:ext cx="7275901" cy="415031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74539" y="2115679"/>
              <a:ext cx="34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2901" y="2101028"/>
              <a:ext cx="34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1951" y="2101471"/>
              <a:ext cx="34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pendulums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2601531"/>
            <a:ext cx="10522039" cy="34607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system of two identical simple pendulums, each of mass m and length l, coupled by a linear spring of force constant 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length of the spring is equal to the separation of the masses at zero displacement.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 and y be the displacements of the masses at an instant of time 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spring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whether  x &gt; y or y &gt; 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 = x, the sprint is neither stretched nor compressed.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19" y="0"/>
            <a:ext cx="2993459" cy="24584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equations of motion for each mass 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2M;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M, the above equations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giving solutions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12135"/>
              </p:ext>
            </p:extLst>
          </p:nvPr>
        </p:nvGraphicFramePr>
        <p:xfrm>
          <a:off x="6240463" y="1550988"/>
          <a:ext cx="45180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Equation" r:id="rId4" imgW="2298600" imgH="507960" progId="Equation.DSMT4">
                  <p:embed/>
                </p:oleObj>
              </mc:Choice>
              <mc:Fallback>
                <p:oleObj name="Equation" r:id="rId4" imgW="2298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0463" y="1550988"/>
                        <a:ext cx="4518025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01760"/>
              </p:ext>
            </p:extLst>
          </p:nvPr>
        </p:nvGraphicFramePr>
        <p:xfrm>
          <a:off x="4439822" y="3321980"/>
          <a:ext cx="254476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Equation" r:id="rId6" imgW="1295280" imgH="812520" progId="Equation.DSMT4">
                  <p:embed/>
                </p:oleObj>
              </mc:Choice>
              <mc:Fallback>
                <p:oleObj name="Equation" r:id="rId6" imgW="12952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9822" y="3321980"/>
                        <a:ext cx="2544763" cy="159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19965"/>
              </p:ext>
            </p:extLst>
          </p:nvPr>
        </p:nvGraphicFramePr>
        <p:xfrm>
          <a:off x="4120591" y="5429039"/>
          <a:ext cx="34686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9" name="Equation" r:id="rId8" imgW="1765080" imgH="228600" progId="Equation.DSMT4">
                  <p:embed/>
                </p:oleObj>
              </mc:Choice>
              <mc:Fallback>
                <p:oleObj name="Equation" r:id="rId8" imgW="1765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0591" y="5429039"/>
                        <a:ext cx="3468687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0463" y="1550988"/>
            <a:ext cx="4915217" cy="11761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92" y="1900697"/>
            <a:ext cx="1109472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eigenvalue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frequencies 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ratios of the amplitudes for each normal mode frequencies!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>
              <a:xfrm>
                <a:off x="6862595" y="974598"/>
                <a:ext cx="4524882" cy="16462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595" y="974598"/>
                <a:ext cx="4524882" cy="1646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68977"/>
              </p:ext>
            </p:extLst>
          </p:nvPr>
        </p:nvGraphicFramePr>
        <p:xfrm>
          <a:off x="7261716" y="2975159"/>
          <a:ext cx="34448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4" imgW="1854000" imgH="1066680" progId="Equation.DSMT4">
                  <p:embed/>
                </p:oleObj>
              </mc:Choice>
              <mc:Fallback>
                <p:oleObj name="Equation" r:id="rId4" imgW="18540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61716" y="2975159"/>
                        <a:ext cx="3444875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96740" y="2888700"/>
            <a:ext cx="4090737" cy="211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4A608-D9E0-4D1F-A8AA-B59DFCBCBC8B}"/>
              </a:ext>
            </a:extLst>
          </p:cNvPr>
          <p:cNvSpPr/>
          <p:nvPr/>
        </p:nvSpPr>
        <p:spPr>
          <a:xfrm>
            <a:off x="6838049" y="814792"/>
            <a:ext cx="4549428" cy="211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Revisit the coupled oscillators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4161275"/>
            <a:ext cx="12222051" cy="19561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of two coupled oscillators of equal masses on a smooth horizontal surface is revisited.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springs connected to the rigid wall are identical and different from the one in the middle.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displacements of left and right masses are given as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respectively, the equation motion is given as 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95470" y="2029825"/>
            <a:ext cx="6368558" cy="1723940"/>
            <a:chOff x="2395470" y="2029825"/>
            <a:chExt cx="6368558" cy="1723940"/>
          </a:xfrm>
        </p:grpSpPr>
        <p:pic>
          <p:nvPicPr>
            <p:cNvPr id="1026" name="Picture 2" descr="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470" y="2029825"/>
              <a:ext cx="6368558" cy="1723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714446" y="2029825"/>
              <a:ext cx="36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67248" y="2029825"/>
              <a:ext cx="595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0728" y="2029825"/>
              <a:ext cx="36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904924" y="3753765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http://www.met.reading.ac.uk/pplato2/h-flap/phys5_3.html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2516" y="2519897"/>
            <a:ext cx="450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0322" y="2519897"/>
            <a:ext cx="450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267200" y="5678488"/>
          <a:ext cx="314483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5" imgW="1600200" imgH="507960" progId="Equation.DSMT4">
                  <p:embed/>
                </p:oleObj>
              </mc:Choice>
              <mc:Fallback>
                <p:oleObj name="Equation" r:id="rId5" imgW="1600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0" y="5678488"/>
                        <a:ext cx="3144838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the normal mode frequency by the decoupling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845734"/>
            <a:ext cx="118872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combining and subtracting the equations of motion, two equations of simple harmonic motion in which each equation contains only one dependent variable (normal coordinate) is obtained.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46631" y="2858877"/>
          <a:ext cx="47672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" name="Equation" r:id="rId4" imgW="2425680" imgH="507960" progId="Equation.DSMT4">
                  <p:embed/>
                </p:oleObj>
              </mc:Choice>
              <mc:Fallback>
                <p:oleObj name="Equation" r:id="rId4" imgW="2425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6631" y="2858877"/>
                        <a:ext cx="4767262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3512" y="3965788"/>
          <a:ext cx="32067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1" name="Equation" r:id="rId6" imgW="1434960" imgH="228600" progId="Equation.DSMT4">
                  <p:embed/>
                </p:oleObj>
              </mc:Choice>
              <mc:Fallback>
                <p:oleObj name="Equation" r:id="rId6" imgW="1434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3512" y="3965788"/>
                        <a:ext cx="320675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29846" y="4740097"/>
          <a:ext cx="24955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2" name="Equation" r:id="rId8" imgW="1269720" imgH="507960" progId="Equation.DSMT4">
                  <p:embed/>
                </p:oleObj>
              </mc:Choice>
              <mc:Fallback>
                <p:oleObj name="Equation" r:id="rId8" imgW="1269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9846" y="4740097"/>
                        <a:ext cx="2495550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2434" y="5847008"/>
            <a:ext cx="64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2936" y="4288502"/>
            <a:ext cx="69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normal modes (described by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oscillate with two different frequencies ; i.e.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93403" y="5224580"/>
          <a:ext cx="38433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3" name="Equation" r:id="rId10" imgW="1955520" imgH="469800" progId="Equation.DSMT4">
                  <p:embed/>
                </p:oleObj>
              </mc:Choice>
              <mc:Fallback>
                <p:oleObj name="Equation" r:id="rId10" imgW="1955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93403" y="5224580"/>
                        <a:ext cx="3843338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241758" y="4304800"/>
            <a:ext cx="6774231" cy="199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mode coordinates : X and 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845734"/>
            <a:ext cx="1159098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solutions for  equations of motion describing the normal modes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are constants and can be determined by the four initial conditions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corresponding solutions for the original coordinates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given by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43887" y="2371009"/>
          <a:ext cx="25955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" name="Equation" r:id="rId4" imgW="1320480" imgH="507960" progId="Equation.DSMT4">
                  <p:embed/>
                </p:oleObj>
              </mc:Choice>
              <mc:Fallback>
                <p:oleObj name="Equation" r:id="rId4" imgW="1320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3887" y="2371009"/>
                        <a:ext cx="2595563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4617" y="3857414"/>
          <a:ext cx="31194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6" name="Equation" r:id="rId6" imgW="1587240" imgH="253800" progId="Equation.DSMT4">
                  <p:embed/>
                </p:oleObj>
              </mc:Choice>
              <mc:Fallback>
                <p:oleObj name="Equation" r:id="rId6" imgW="1587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617" y="3857414"/>
                        <a:ext cx="3119438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32025" y="4721225"/>
          <a:ext cx="6738938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7" name="Equation" r:id="rId8" imgW="3429000" imgH="812520" progId="Equation.DSMT4">
                  <p:embed/>
                </p:oleObj>
              </mc:Choice>
              <mc:Fallback>
                <p:oleObj name="Equation" r:id="rId8" imgW="34290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32025" y="4721225"/>
                        <a:ext cx="6738938" cy="159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25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24593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 two modes is identified as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mode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a  frequency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mode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a frequency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normal mode can be excited if the initial condition such that either X(t) =0 or Y(t) =0 for all t is made.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be considered include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 To excite only the lowest mode (Y(t) =0 for all t)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(2) To excite the highest mode (X(t) =0 for all t)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(3) To excite a linear combination of normal modes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9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Lowest normal mode excitation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5" y="1845734"/>
            <a:ext cx="1132676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					      which are valid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th-T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0 all the times and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all the times, also.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Choose initial conditions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                                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displacements of the two masses become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07281" y="1845734"/>
          <a:ext cx="22955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8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7281" y="1845734"/>
                        <a:ext cx="2295525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26016"/>
              </p:ext>
            </p:extLst>
          </p:nvPr>
        </p:nvGraphicFramePr>
        <p:xfrm>
          <a:off x="3052793" y="2398476"/>
          <a:ext cx="3121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" name="Equation" r:id="rId6" imgW="1587240" imgH="507960" progId="Equation.DSMT4">
                  <p:embed/>
                </p:oleObj>
              </mc:Choice>
              <mc:Fallback>
                <p:oleObj name="Equation" r:id="rId6" imgW="1587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2793" y="2398476"/>
                        <a:ext cx="3121025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68963" y="3857625"/>
          <a:ext cx="45402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0" name="Equation" r:id="rId8" imgW="2311200" imgH="253800" progId="Equation.DSMT4">
                  <p:embed/>
                </p:oleObj>
              </mc:Choice>
              <mc:Fallback>
                <p:oleObj name="Equation" r:id="rId8" imgW="231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68963" y="3857625"/>
                        <a:ext cx="4540250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46363" y="4357688"/>
          <a:ext cx="2395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1" name="Equation" r:id="rId10" imgW="1218960" imgH="253800" progId="Equation.DSMT4">
                  <p:embed/>
                </p:oleObj>
              </mc:Choice>
              <mc:Fallback>
                <p:oleObj name="Equation" r:id="rId10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46363" y="4357688"/>
                        <a:ext cx="2395537" cy="49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49943" y="3839668"/>
            <a:ext cx="11248571" cy="2285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50100" y="4843463"/>
          <a:ext cx="189706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2" name="Equation" r:id="rId12" imgW="965160" imgH="507960" progId="Equation.DSMT4">
                  <p:embed/>
                </p:oleObj>
              </mc:Choice>
              <mc:Fallback>
                <p:oleObj name="Equation" r:id="rId12" imgW="965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50100" y="4843463"/>
                        <a:ext cx="1897063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9256404" y="4839845"/>
            <a:ext cx="480687" cy="1123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59201" y="5126287"/>
            <a:ext cx="183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phase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266056" y="2290056"/>
            <a:ext cx="301987" cy="99695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04" y="58707"/>
            <a:ext cx="11086148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Oscillating displacement of the lowest normal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27</a:t>
            </a:fld>
            <a:endParaRPr lang="en-US"/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88"/>
          <a:stretch/>
        </p:blipFill>
        <p:spPr bwMode="auto">
          <a:xfrm>
            <a:off x="765704" y="2416754"/>
            <a:ext cx="7814492" cy="23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9226" y="6425716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http://www.met.reading.ac.uk/pplato2/h-flap/phys5_3.html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374101"/>
              </p:ext>
            </p:extLst>
          </p:nvPr>
        </p:nvGraphicFramePr>
        <p:xfrm>
          <a:off x="9363785" y="2893309"/>
          <a:ext cx="189706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4" imgW="965160" imgH="507960" progId="Equation.DSMT4">
                  <p:embed/>
                </p:oleObj>
              </mc:Choice>
              <mc:Fallback>
                <p:oleObj name="Equation" r:id="rId4" imgW="965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3785" y="2893309"/>
                        <a:ext cx="1897063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159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normal mode excitation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					  which are valid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0 all the times and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all the times, also.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Choose initial conditions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                                 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displacements of the two masses become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60575" y="1998663"/>
          <a:ext cx="24193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7"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0575" y="1998663"/>
                        <a:ext cx="2419350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21038" y="2395538"/>
          <a:ext cx="32210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" name="Equation" r:id="rId5" imgW="1638000" imgH="507960" progId="Equation.DSMT4">
                  <p:embed/>
                </p:oleObj>
              </mc:Choice>
              <mc:Fallback>
                <p:oleObj name="Equation" r:id="rId5" imgW="1638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1038" y="2395538"/>
                        <a:ext cx="3221037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57863" y="4010025"/>
          <a:ext cx="45418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9" name="Equation" r:id="rId7" imgW="2311200" imgH="253800" progId="Equation.DSMT4">
                  <p:embed/>
                </p:oleObj>
              </mc:Choice>
              <mc:Fallback>
                <p:oleObj name="Equation" r:id="rId7" imgW="231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7863" y="4010025"/>
                        <a:ext cx="4541837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02194" y="3996907"/>
            <a:ext cx="11248571" cy="2285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43453" y="4510088"/>
          <a:ext cx="23717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0" name="Equation" r:id="rId9" imgW="1206360" imgH="253800" progId="Equation.DSMT4">
                  <p:embed/>
                </p:oleObj>
              </mc:Choice>
              <mc:Fallback>
                <p:oleObj name="Equation" r:id="rId9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43453" y="4510088"/>
                        <a:ext cx="2371725" cy="49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083425" y="4994275"/>
          <a:ext cx="21224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1" name="Equation" r:id="rId11" imgW="1079280" imgH="507960" progId="Equation.DSMT4">
                  <p:embed/>
                </p:oleObj>
              </mc:Choice>
              <mc:Fallback>
                <p:oleObj name="Equation" r:id="rId11" imgW="1079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83425" y="4994275"/>
                        <a:ext cx="2122488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>
            <a:off x="9329589" y="4931400"/>
            <a:ext cx="480687" cy="1123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59201" y="5262534"/>
            <a:ext cx="183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phase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6495053" y="2356387"/>
            <a:ext cx="301987" cy="99695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16" y="286602"/>
            <a:ext cx="11449487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Oscillating displacement of the highest normal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29</a:t>
            </a:fld>
            <a:endParaRPr lang="en-US"/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5"/>
          <a:stretch/>
        </p:blipFill>
        <p:spPr bwMode="auto">
          <a:xfrm>
            <a:off x="957198" y="2618191"/>
            <a:ext cx="7814492" cy="21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9226" y="6425716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http://www.met.reading.ac.uk/pplato2/h-flap/phys5_3.html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666765"/>
              </p:ext>
            </p:extLst>
          </p:nvPr>
        </p:nvGraphicFramePr>
        <p:xfrm>
          <a:off x="9611235" y="3183739"/>
          <a:ext cx="21224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4" imgW="1079280" imgH="507960" progId="Equation.DSMT4">
                  <p:embed/>
                </p:oleObj>
              </mc:Choice>
              <mc:Fallback>
                <p:oleObj name="Equation" r:id="rId4" imgW="1079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11235" y="3183739"/>
                        <a:ext cx="2122488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25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332" y="1845734"/>
            <a:ext cx="504934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there are two forces acting on each pendulum: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 gravitational force (mg) acting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to each mass in the downward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direction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 spring force (F) acting to each mass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 the opposite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77482" y="2128440"/>
            <a:ext cx="3926178" cy="3652463"/>
            <a:chOff x="977482" y="2128440"/>
            <a:chExt cx="3926178" cy="36524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482" y="2128440"/>
              <a:ext cx="3926178" cy="2102597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123268" y="4029559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67939" y="3988230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23268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721117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93115" y="4561668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0663" y="4602997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268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3464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1394847" y="2278251"/>
              <a:ext cx="35620" cy="29756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623990" y="2288081"/>
              <a:ext cx="97127" cy="29658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23268" y="4018385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67939" y="3985227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12657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89222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31829" y="5253925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6967" y="5319238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1249680" y="-41100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pendulums  (contd.)</a:t>
            </a:r>
          </a:p>
        </p:txBody>
      </p:sp>
    </p:spTree>
    <p:extLst>
      <p:ext uri="{BB962C8B-B14F-4D97-AF65-F5344CB8AC3E}">
        <p14:creationId xmlns:p14="http://schemas.microsoft.com/office/powerpoint/2010/main" val="4227925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combination of normal modes excitation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845734"/>
            <a:ext cx="1084178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masses is displaced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that the system is not in a normal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conditions are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translates to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the expressions of the normal coordinates as follows,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86050" y="3357563"/>
          <a:ext cx="48180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" name="Equation" r:id="rId3" imgW="2450880" imgH="253800" progId="Equation.DSMT4">
                  <p:embed/>
                </p:oleObj>
              </mc:Choice>
              <mc:Fallback>
                <p:oleObj name="Equation" r:id="rId3" imgW="245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6050" y="3357563"/>
                        <a:ext cx="4818063" cy="500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00475" y="2295525"/>
          <a:ext cx="49911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" name="Equation" r:id="rId5" imgW="2539800" imgH="253800" progId="Equation.DSMT4">
                  <p:embed/>
                </p:oleObj>
              </mc:Choice>
              <mc:Fallback>
                <p:oleObj name="Equation" r:id="rId5" imgW="253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0475" y="2295525"/>
                        <a:ext cx="4991100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313899" y="4541044"/>
                <a:ext cx="2247900" cy="9969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9" y="4541044"/>
                <a:ext cx="2247900" cy="996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CDF5FF-22B1-4958-8679-CCBA43639756}"/>
              </a:ext>
            </a:extLst>
          </p:cNvPr>
          <p:cNvSpPr txBox="1"/>
          <p:nvPr/>
        </p:nvSpPr>
        <p:spPr>
          <a:xfrm>
            <a:off x="2300019" y="4632527"/>
            <a:ext cx="364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Substitute these into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9F49EB39-DED3-41D7-AB83-764B92D9B874}"/>
                  </a:ext>
                </a:extLst>
              </p:cNvPr>
              <p:cNvSpPr txBox="1"/>
              <p:nvPr/>
            </p:nvSpPr>
            <p:spPr>
              <a:xfrm>
                <a:off x="5256926" y="4270482"/>
                <a:ext cx="6740525" cy="15986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9F49EB39-DED3-41D7-AB83-764B92D9B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926" y="4270482"/>
                <a:ext cx="6740525" cy="15986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6B48725-871A-49FD-B551-1BE33F1F8385}"/>
              </a:ext>
            </a:extLst>
          </p:cNvPr>
          <p:cNvSpPr txBox="1"/>
          <p:nvPr/>
        </p:nvSpPr>
        <p:spPr>
          <a:xfrm>
            <a:off x="1779748" y="5629330"/>
            <a:ext cx="903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oscillation of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clearly seen in the next page!</a:t>
            </a:r>
          </a:p>
        </p:txBody>
      </p:sp>
    </p:spTree>
    <p:extLst>
      <p:ext uri="{BB962C8B-B14F-4D97-AF65-F5344CB8AC3E}">
        <p14:creationId xmlns:p14="http://schemas.microsoft.com/office/powerpoint/2010/main" val="1130752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displacement of each mass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45" y="2819225"/>
            <a:ext cx="4980363" cy="3158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79226" y="6425716"/>
            <a:ext cx="585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http://www.met.reading.ac.uk/pplato2/h-flap/phys5_3.html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combination of normal modes excitation  (contd.)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93850" y="2376488"/>
          <a:ext cx="3894138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Equation" r:id="rId4" imgW="1981080" imgH="812520" progId="Equation.DSMT4">
                  <p:embed/>
                </p:oleObj>
              </mc:Choice>
              <mc:Fallback>
                <p:oleObj name="Equation" r:id="rId4" imgW="19810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850" y="2376488"/>
                        <a:ext cx="3894138" cy="1595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60500" y="4457700"/>
          <a:ext cx="446881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" name="Equation" r:id="rId6" imgW="2273040" imgH="888840" progId="Equation.DSMT4">
                  <p:embed/>
                </p:oleObj>
              </mc:Choice>
              <mc:Fallback>
                <p:oleObj name="Equation" r:id="rId6" imgW="2273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0500" y="4457700"/>
                        <a:ext cx="4468813" cy="1744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37982" y="4339988"/>
            <a:ext cx="2169994" cy="18623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699" y="5145999"/>
            <a:ext cx="1801505" cy="36806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Amplitude terms</a:t>
            </a:r>
          </a:p>
        </p:txBody>
      </p:sp>
    </p:spTree>
    <p:extLst>
      <p:ext uri="{BB962C8B-B14F-4D97-AF65-F5344CB8AC3E}">
        <p14:creationId xmlns:p14="http://schemas.microsoft.com/office/powerpoint/2010/main" val="2185184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exchange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2006222"/>
            <a:ext cx="6537278" cy="42171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release (t &gt; 0), there is an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exchange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two masses.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short, the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 mass acquires all the energy of the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 mass which is stationary when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vibrating with amplitude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the energy is then returned to the mass originally displaced.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important point to recognize is that although individual masses may exchange energy, there is no energy exchange between the normal modes.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37" y="2006222"/>
            <a:ext cx="4946179" cy="35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4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oscillations of a loaded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080680"/>
            <a:ext cx="10058400" cy="178841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Masses only move in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displacements from the equilibrium positions are small.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gravitational force is ignored.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68753"/>
            <a:ext cx="6542034" cy="2016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8912" y="3259155"/>
            <a:ext cx="169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6548012" y="3541357"/>
            <a:ext cx="620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3257" y="1994311"/>
            <a:ext cx="384462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a number of masses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vertical  displacement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an equal distance between masses </a:t>
            </a:r>
          </a:p>
        </p:txBody>
      </p:sp>
    </p:spTree>
    <p:extLst>
      <p:ext uri="{BB962C8B-B14F-4D97-AF65-F5344CB8AC3E}">
        <p14:creationId xmlns:p14="http://schemas.microsoft.com/office/powerpoint/2010/main" val="3335012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6276-0E7C-496D-8672-5B39541D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equation of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101C2-1A35-43DE-99DD-F598600C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351" y="1813407"/>
            <a:ext cx="6287784" cy="16155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mass m is at the center of a light string of length 2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fixed at both ends under a constant tension 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assumptions mentioned in the previous slide are applied here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the equation of motion!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A21E-EE64-456C-9A3E-EA845AE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4CEB0-6119-4FA8-8F34-919CE625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14" y="2042259"/>
            <a:ext cx="4068863" cy="1710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F587F6-0B71-4069-8EA8-218CF628E5B4}"/>
                  </a:ext>
                </a:extLst>
              </p:cNvPr>
              <p:cNvSpPr txBox="1"/>
              <p:nvPr/>
            </p:nvSpPr>
            <p:spPr>
              <a:xfrm>
                <a:off x="3421145" y="3874008"/>
                <a:ext cx="3983719" cy="1825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𝐸𝑞𝑢𝑎𝑡𝑖𝑜𝑛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⟶0∴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leads to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 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𝑚𝑙</m:t>
                            </m:r>
                          </m:den>
                        </m:f>
                      </m:e>
                    </m:rad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F587F6-0B71-4069-8EA8-218CF628E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45" y="3874008"/>
                <a:ext cx="3983719" cy="1825949"/>
              </a:xfrm>
              <a:prstGeom prst="rect">
                <a:avLst/>
              </a:prstGeom>
              <a:blipFill>
                <a:blip r:embed="rId3"/>
                <a:stretch>
                  <a:fillRect l="-3517" t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6EFEEF6-42FE-4F5A-A4FC-FC9C4905D31D}"/>
              </a:ext>
            </a:extLst>
          </p:cNvPr>
          <p:cNvSpPr txBox="1"/>
          <p:nvPr/>
        </p:nvSpPr>
        <p:spPr>
          <a:xfrm>
            <a:off x="3904179" y="2362028"/>
            <a:ext cx="30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A735B3-74A9-4818-B348-869D49D97B34}"/>
              </a:ext>
            </a:extLst>
          </p:cNvPr>
          <p:cNvCxnSpPr/>
          <p:nvPr/>
        </p:nvCxnSpPr>
        <p:spPr>
          <a:xfrm>
            <a:off x="1273996" y="2393878"/>
            <a:ext cx="3945276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B80CCF1-799A-4A33-AF59-C9F2EC900406}"/>
              </a:ext>
            </a:extLst>
          </p:cNvPr>
          <p:cNvSpPr/>
          <p:nvPr/>
        </p:nvSpPr>
        <p:spPr>
          <a:xfrm>
            <a:off x="3041151" y="3874008"/>
            <a:ext cx="4787757" cy="1961713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46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680738" cy="44616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motion of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is given 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in a normal mode of oscillation of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, the time variation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simple harmonic about the equilibrium, the displacement of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			;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maximum displacement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By substituting the solution for each term into the equation of motion, the relation so called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fundamental equation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equation is used to determined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which is the frequency of the normal mode.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oscillations of a loaded string (contd.)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174077" y="1630014"/>
          <a:ext cx="3507313" cy="80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6" name="Equation" r:id="rId4" imgW="1714320" imgH="393480" progId="Equation.DSMT4">
                  <p:embed/>
                </p:oleObj>
              </mc:Choice>
              <mc:Fallback>
                <p:oleObj name="Equation" r:id="rId4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4077" y="1630014"/>
                        <a:ext cx="3507313" cy="805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72330" y="3080469"/>
          <a:ext cx="14541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7" name="Equation" r:id="rId6" imgW="711000" imgH="266400" progId="Equation.DSMT4">
                  <p:embed/>
                </p:oleObj>
              </mc:Choice>
              <mc:Fallback>
                <p:oleObj name="Equation" r:id="rId6" imgW="711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2330" y="3080469"/>
                        <a:ext cx="145415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34243" y="4447070"/>
          <a:ext cx="4284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" name="Equation" r:id="rId8" imgW="2095200" imgH="507960" progId="Equation.DSMT4">
                  <p:embed/>
                </p:oleObj>
              </mc:Choice>
              <mc:Fallback>
                <p:oleObj name="Equation" r:id="rId8" imgW="2095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4243" y="4447070"/>
                        <a:ext cx="4284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86799"/>
              </p:ext>
            </p:extLst>
          </p:nvPr>
        </p:nvGraphicFramePr>
        <p:xfrm>
          <a:off x="3302000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9" name="Equation" r:id="rId10" imgW="914400" imgH="203040" progId="Equation.DSMT4">
                  <p:embed/>
                </p:oleObj>
              </mc:Choice>
              <mc:Fallback>
                <p:oleObj name="Equation" r:id="rId10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62854"/>
              </p:ext>
            </p:extLst>
          </p:nvPr>
        </p:nvGraphicFramePr>
        <p:xfrm>
          <a:off x="3302000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0" name="Equation" r:id="rId12" imgW="914400" imgH="203040" progId="Equation.DSMT4">
                  <p:embed/>
                </p:oleObj>
              </mc:Choice>
              <mc:Fallback>
                <p:oleObj name="Equation" r:id="rId12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50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DF62-A2EA-4E01-BFA6-11DF0612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217412-6C2A-4DE7-9B80-E45EF42A39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303184"/>
                <a:ext cx="10058400" cy="356590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Referring to the above figure, the restoring force acting on the mass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composed of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to the assumptions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simplicity,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then end up with the equation of motion of the mass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follows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217412-6C2A-4DE7-9B80-E45EF42A3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303184"/>
                <a:ext cx="10058400" cy="3565909"/>
              </a:xfrm>
              <a:blipFill>
                <a:blip r:embed="rId3"/>
                <a:stretch>
                  <a:fillRect l="-1455" t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46579-29F8-48D3-B533-CA1DEF63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37CDE-8F87-4E77-8309-C59F9BDDB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725" y="109374"/>
            <a:ext cx="6542034" cy="20165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B86C6D-5331-4249-9C6D-79DA6A3A88FF}"/>
                  </a:ext>
                </a:extLst>
              </p:cNvPr>
              <p:cNvSpPr txBox="1"/>
              <p:nvPr/>
            </p:nvSpPr>
            <p:spPr>
              <a:xfrm>
                <a:off x="1171253" y="2799707"/>
                <a:ext cx="2695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B86C6D-5331-4249-9C6D-79DA6A3A8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53" y="2799707"/>
                <a:ext cx="2695673" cy="276999"/>
              </a:xfrm>
              <a:prstGeom prst="rect">
                <a:avLst/>
              </a:prstGeom>
              <a:blipFill>
                <a:blip r:embed="rId5"/>
                <a:stretch>
                  <a:fillRect r="-67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0EE8E6-F989-45A3-B917-EC61C394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35123"/>
              </p:ext>
            </p:extLst>
          </p:nvPr>
        </p:nvGraphicFramePr>
        <p:xfrm>
          <a:off x="4780199" y="4845825"/>
          <a:ext cx="3507313" cy="80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6" imgW="1714320" imgH="393480" progId="Equation.DSMT4">
                  <p:embed/>
                </p:oleObj>
              </mc:Choice>
              <mc:Fallback>
                <p:oleObj name="Equation" r:id="rId6" imgW="171432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0199" y="4845825"/>
                        <a:ext cx="3507313" cy="805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771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: determine the normal mode frequency using the fundamental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845734"/>
            <a:ext cx="1081448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determine the normal mode frequency, boundary conditions at both fixed ends have be considered. They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when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one mass on a string of length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equation is needed to solve for the normal mode frequency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frequency is found to be                   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Second, when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 two equations are set to solve for two normal mode frequencies which are                                      .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88695" y="2640178"/>
          <a:ext cx="44402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9" name="Equation" r:id="rId3" imgW="2171520" imgH="228600" progId="Equation.DSMT4">
                  <p:embed/>
                </p:oleObj>
              </mc:Choice>
              <mc:Fallback>
                <p:oleObj name="Equation" r:id="rId3" imgW="2171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8695" y="2640178"/>
                        <a:ext cx="44402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428932" y="3957181"/>
          <a:ext cx="1220879" cy="53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0" name="Equation" r:id="rId5" imgW="583920" imgH="253800" progId="Equation.DSMT4">
                  <p:embed/>
                </p:oleObj>
              </mc:Choice>
              <mc:Fallback>
                <p:oleObj name="Equation" r:id="rId5" imgW="583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8932" y="3957181"/>
                        <a:ext cx="1220879" cy="530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96138" y="5369102"/>
          <a:ext cx="2813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1" name="Equation" r:id="rId7" imgW="1346040" imgH="253800" progId="Equation.DSMT4">
                  <p:embed/>
                </p:oleObj>
              </mc:Choice>
              <mc:Fallback>
                <p:oleObj name="Equation" r:id="rId7" imgW="1346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6138" y="5369102"/>
                        <a:ext cx="28130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739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3768-7E7F-4A90-B05C-43DDBA62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one mass on a string of length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AE7F-B9B4-47C4-8169-A2CAFC65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7572"/>
            <a:ext cx="10058400" cy="37115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fundamental equation: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there is only one mass. Thus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designated as “1”.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applying the boundary conditions, we end up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the normal mode frequency 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E6968-9F6B-45FB-9599-AA2FF306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2FEE64-E8BD-446F-84E2-ED27F7D2B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00321"/>
              </p:ext>
            </p:extLst>
          </p:nvPr>
        </p:nvGraphicFramePr>
        <p:xfrm>
          <a:off x="5302091" y="1926282"/>
          <a:ext cx="3502863" cy="84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3" imgW="2095200" imgH="507960" progId="Equation.DSMT4">
                  <p:embed/>
                </p:oleObj>
              </mc:Choice>
              <mc:Fallback>
                <p:oleObj name="Equation" r:id="rId3" imgW="2095200" imgH="507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2091" y="1926282"/>
                        <a:ext cx="3502863" cy="8487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98F068-6F68-45E4-8795-256146078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281810"/>
              </p:ext>
            </p:extLst>
          </p:nvPr>
        </p:nvGraphicFramePr>
        <p:xfrm>
          <a:off x="5832643" y="4013332"/>
          <a:ext cx="1220879" cy="53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5" imgW="583920" imgH="253800" progId="Equation.DSMT4">
                  <p:embed/>
                </p:oleObj>
              </mc:Choice>
              <mc:Fallback>
                <p:oleObj name="Equation" r:id="rId5" imgW="58392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32643" y="4013332"/>
                        <a:ext cx="1220879" cy="530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860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488F-0DDE-4C4A-BB11-C0D51355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Second,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 two equations are set to solve for two normal mode frequencies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2D53-86D0-4A08-8E40-99DD3752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17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fundamental equation: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there are two masses. Two equations have to  be set so as to solve for two normal mode frequencies.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 the first equation is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 the second equation is given as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solving the equations to obtain two normal mode frequencies 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amplitude ratios?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DD2D8-F573-4D27-9A55-F5EBC359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8265AC84-7AD9-4A18-873B-79CD98816307}"/>
                  </a:ext>
                </a:extLst>
              </p:cNvPr>
              <p:cNvSpPr txBox="1"/>
              <p:nvPr/>
            </p:nvSpPr>
            <p:spPr>
              <a:xfrm>
                <a:off x="5240338" y="1846263"/>
                <a:ext cx="3503612" cy="6116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8265AC84-7AD9-4A18-873B-79CD9881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338" y="1846263"/>
                <a:ext cx="3503612" cy="611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7555F963-344C-43DA-B746-28CCE5AFF107}"/>
                  </a:ext>
                </a:extLst>
              </p:cNvPr>
              <p:cNvSpPr txBox="1"/>
              <p:nvPr/>
            </p:nvSpPr>
            <p:spPr>
              <a:xfrm>
                <a:off x="5741988" y="3314700"/>
                <a:ext cx="3503612" cy="849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7555F963-344C-43DA-B746-28CCE5AFF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988" y="3314700"/>
                <a:ext cx="3503612" cy="849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916F9ABE-21E3-41A7-BC5B-8EC2E2F55847}"/>
                  </a:ext>
                </a:extLst>
              </p:cNvPr>
              <p:cNvSpPr txBox="1"/>
              <p:nvPr/>
            </p:nvSpPr>
            <p:spPr>
              <a:xfrm>
                <a:off x="5741988" y="4171532"/>
                <a:ext cx="3503612" cy="849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916F9ABE-21E3-41A7-BC5B-8EC2E2F55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988" y="4171532"/>
                <a:ext cx="3503612" cy="849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AB417-1404-4A47-BDAF-B59207DDAC79}"/>
              </a:ext>
            </a:extLst>
          </p:cNvPr>
          <p:cNvGrpSpPr/>
          <p:nvPr/>
        </p:nvGrpSpPr>
        <p:grpSpPr>
          <a:xfrm>
            <a:off x="5875329" y="3224322"/>
            <a:ext cx="607320" cy="742680"/>
            <a:chOff x="5875329" y="3224322"/>
            <a:chExt cx="607320" cy="7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C3EEB4-D014-41D6-AA0E-708B7C45B977}"/>
                    </a:ext>
                  </a:extLst>
                </p14:cNvPr>
                <p14:cNvContentPartPr/>
                <p14:nvPr/>
              </p14:nvContentPartPr>
              <p14:xfrm>
                <a:off x="5875329" y="3447522"/>
                <a:ext cx="415800" cy="519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C3EEB4-D014-41D6-AA0E-708B7C45B9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57329" y="3429522"/>
                  <a:ext cx="45144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270A89-0ACF-4D40-B2A6-9BF2A8D79D94}"/>
                    </a:ext>
                  </a:extLst>
                </p14:cNvPr>
                <p14:cNvContentPartPr/>
                <p14:nvPr/>
              </p14:nvContentPartPr>
              <p14:xfrm>
                <a:off x="6347649" y="3224322"/>
                <a:ext cx="135000" cy="168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270A89-0ACF-4D40-B2A6-9BF2A8D79D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0009" y="3206322"/>
                  <a:ext cx="17064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0344D9-8C70-4D0F-95DC-85D168B3BAF2}"/>
              </a:ext>
            </a:extLst>
          </p:cNvPr>
          <p:cNvGrpSpPr/>
          <p:nvPr/>
        </p:nvGrpSpPr>
        <p:grpSpPr>
          <a:xfrm>
            <a:off x="8310729" y="4156002"/>
            <a:ext cx="550080" cy="589320"/>
            <a:chOff x="8310729" y="4156002"/>
            <a:chExt cx="550080" cy="5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FF1541-439A-4292-98BB-65DE8DA83B2A}"/>
                    </a:ext>
                  </a:extLst>
                </p14:cNvPr>
                <p14:cNvContentPartPr/>
                <p14:nvPr/>
              </p14:nvContentPartPr>
              <p14:xfrm>
                <a:off x="8310729" y="4296042"/>
                <a:ext cx="367560" cy="449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FF1541-439A-4292-98BB-65DE8DA83B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92729" y="4278402"/>
                  <a:ext cx="4032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092CC5-08C4-4D47-B227-42053FE0DB95}"/>
                    </a:ext>
                  </a:extLst>
                </p14:cNvPr>
                <p14:cNvContentPartPr/>
                <p14:nvPr/>
              </p14:nvContentPartPr>
              <p14:xfrm>
                <a:off x="8717169" y="4156002"/>
                <a:ext cx="143640" cy="149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092CC5-08C4-4D47-B227-42053FE0DB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99169" y="4138002"/>
                  <a:ext cx="179280" cy="18504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F834668-3E53-4B49-B7F8-EA385885C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10041"/>
              </p:ext>
            </p:extLst>
          </p:nvPr>
        </p:nvGraphicFramePr>
        <p:xfrm>
          <a:off x="8494509" y="5179857"/>
          <a:ext cx="2813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14" imgW="1346040" imgH="253800" progId="Equation.DSMT4">
                  <p:embed/>
                </p:oleObj>
              </mc:Choice>
              <mc:Fallback>
                <p:oleObj name="Equation" r:id="rId14" imgW="134604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94509" y="5179857"/>
                        <a:ext cx="28130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6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force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73706"/>
              </p:ext>
            </p:extLst>
          </p:nvPr>
        </p:nvGraphicFramePr>
        <p:xfrm>
          <a:off x="4724077" y="1845734"/>
          <a:ext cx="4879975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Equation" r:id="rId4" imgW="2412720" imgH="1942920" progId="Equation.DSMT4">
                  <p:embed/>
                </p:oleObj>
              </mc:Choice>
              <mc:Fallback>
                <p:oleObj name="Equation" r:id="rId4" imgW="241272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077" y="1845734"/>
                        <a:ext cx="4879975" cy="392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2247255" y="2510725"/>
            <a:ext cx="30996" cy="170481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78251" y="2495227"/>
            <a:ext cx="894198" cy="1362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55508" y="3809471"/>
            <a:ext cx="392161" cy="3875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62753" y="2806988"/>
            <a:ext cx="37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32788" y="2866938"/>
            <a:ext cx="37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51588" y="4003257"/>
            <a:ext cx="0" cy="675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21456" y="4719843"/>
            <a:ext cx="58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81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5" y="152606"/>
            <a:ext cx="5330815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vibrations of one and two masses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15" y="2129050"/>
            <a:ext cx="5015764" cy="3667581"/>
          </a:xfrm>
        </p:spPr>
        <p:txBody>
          <a:bodyPr>
            <a:normAutofit/>
          </a:bodyPr>
          <a:lstStyle/>
          <a:p>
            <a:pPr marL="457200" indent="-457200"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vibration of a single mass m on string of length 2a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vibration of two masses on a string length 3a</a:t>
            </a:r>
          </a:p>
          <a:p>
            <a:pPr marL="457200" indent="-457200">
              <a:buAutoNum type="alphaLcParenBoth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number of normal modes of vibration equals the number of masses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30" y="275436"/>
            <a:ext cx="6343805" cy="56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1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204717"/>
            <a:ext cx="1109472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782305"/>
            <a:ext cx="11094720" cy="48044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fundamental equation,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can be rewritten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suggests that, for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particularly fixed value of the normal mode frequency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(say 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right-hand side of the equation is constant independent of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TO FIND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SATISFIES THE REQUIRMENT AND BOUNDARY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25066" y="2260343"/>
          <a:ext cx="4284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2" name="Equation" r:id="rId4" imgW="2095200" imgH="507960" progId="Equation.DSMT4">
                  <p:embed/>
                </p:oleObj>
              </mc:Choice>
              <mc:Fallback>
                <p:oleObj name="Equation" r:id="rId4" imgW="2095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5066" y="2260343"/>
                        <a:ext cx="4284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38842" y="3776606"/>
          <a:ext cx="5375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3" name="Equation" r:id="rId6" imgW="2628720" imgH="482400" progId="Equation.DSMT4">
                  <p:embed/>
                </p:oleObj>
              </mc:Choice>
              <mc:Fallback>
                <p:oleObj name="Equation" r:id="rId6" imgW="262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8842" y="3776606"/>
                        <a:ext cx="53752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847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36" y="204717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assume that the amplitude of the particle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expressed in the form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this guess into the rearranged fundamental equation, the left-hand side of the equation 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indicates that the assumed expression                           gives the requirement which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and independent of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806" y="299847"/>
            <a:ext cx="11094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 (Contd.)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97666" y="2377242"/>
          <a:ext cx="1714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7666" y="2377242"/>
                        <a:ext cx="1714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01711" y="3663869"/>
          <a:ext cx="26495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2" name="Equation" r:id="rId5" imgW="1295280" imgH="431640" progId="Equation.DSMT4">
                  <p:embed/>
                </p:oleObj>
              </mc:Choice>
              <mc:Fallback>
                <p:oleObj name="Equation" r:id="rId5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1711" y="3663869"/>
                        <a:ext cx="264953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29436" y="4688143"/>
          <a:ext cx="1714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3"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9436" y="4688143"/>
                        <a:ext cx="1714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276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806" y="1892228"/>
            <a:ext cx="10862246" cy="43070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an appropriate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, the boundary conditions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 has to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first boundary condition,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,                                as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0. This clearly states that the first boundary condition is automatically satisfied.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second boundary condition,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, to be satisfied,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+1)  is an integral multiple of , i.e.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a result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gives the amplitude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mass as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806" y="299847"/>
            <a:ext cx="11094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 (Contd.)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26480" y="2409449"/>
          <a:ext cx="21828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0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80" y="2409449"/>
                        <a:ext cx="2182813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20026" y="3849087"/>
          <a:ext cx="40290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1" name="Equation" r:id="rId6" imgW="1968480" imgH="253800" progId="Equation.DSMT4">
                  <p:embed/>
                </p:oleObj>
              </mc:Choice>
              <mc:Fallback>
                <p:oleObj name="Equation" r:id="rId6" imgW="1968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0026" y="3849087"/>
                        <a:ext cx="40290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20026" y="4433062"/>
          <a:ext cx="37163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2" name="Equation" r:id="rId8" imgW="1815840" imgH="444240" progId="Equation.DSMT4">
                  <p:embed/>
                </p:oleObj>
              </mc:Choice>
              <mc:Fallback>
                <p:oleObj name="Equation" r:id="rId8" imgW="1815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0026" y="4433062"/>
                        <a:ext cx="3716338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34403" y="5366991"/>
          <a:ext cx="20002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3" name="Equation" r:id="rId10" imgW="977760" imgH="393480" progId="Equation.DSMT4">
                  <p:embed/>
                </p:oleObj>
              </mc:Choice>
              <mc:Fallback>
                <p:oleObj name="Equation" r:id="rId10" imgW="977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4403" y="5366991"/>
                        <a:ext cx="2000250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500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allowed value of normal mode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determined by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may take the values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1, 2, …,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and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806" y="299847"/>
            <a:ext cx="11094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oscillation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coupled masses on the string (Contd.)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0240" y="2318692"/>
          <a:ext cx="5972175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Equation" r:id="rId4" imgW="2920680" imgH="939600" progId="Equation.DSMT4">
                  <p:embed/>
                </p:oleObj>
              </mc:Choice>
              <mc:Fallback>
                <p:oleObj name="Equation" r:id="rId4" imgW="29206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0240" y="2318692"/>
                        <a:ext cx="5972175" cy="192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16425" y="4276918"/>
                <a:ext cx="1978124" cy="61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25" y="4276918"/>
                <a:ext cx="1978124" cy="6108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726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01351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048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equation of motion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along the vertical direction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given normal mode, the displacement of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does not only depend on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also its position x on the string.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Rewrite the equation of motion of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in terms of partial derivatives,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74533"/>
            <a:ext cx="1312025" cy="365125"/>
          </a:xfrm>
        </p:spPr>
        <p:txBody>
          <a:bodyPr/>
          <a:lstStyle/>
          <a:p>
            <a:fld id="{B789E629-9D23-434F-B86E-5976EE16928B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54438" y="2367423"/>
          <a:ext cx="38703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Equation" r:id="rId3" imgW="1892160" imgH="444240" progId="Equation.DSMT4">
                  <p:embed/>
                </p:oleObj>
              </mc:Choice>
              <mc:Fallback>
                <p:oleObj name="Equation" r:id="rId3" imgW="1892160" imgH="4442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438" y="2367423"/>
                        <a:ext cx="3870325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54438" y="4774250"/>
          <a:ext cx="4260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5" imgW="2082600" imgH="457200" progId="Equation.DSMT4">
                  <p:embed/>
                </p:oleObj>
              </mc:Choice>
              <mc:Fallback>
                <p:oleObj name="Equation" r:id="rId5" imgW="208260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4438" y="4774250"/>
                        <a:ext cx="426085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29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64" y="-581155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65" y="1884371"/>
            <a:ext cx="411445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replace the discrete mass distribution with the continuous mass distribution,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x and x  0,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equation in the previous slide can be rewritten 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1BA4-5E90-44BD-8528-2E310A559337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08270" y="869602"/>
          <a:ext cx="7172325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3" imgW="3504960" imgH="2590560" progId="Equation.DSMT4">
                  <p:embed/>
                </p:oleObj>
              </mc:Choice>
              <mc:Fallback>
                <p:oleObj name="Equation" r:id="rId3" imgW="3504960" imgH="25905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8270" y="869602"/>
                        <a:ext cx="7172325" cy="5305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789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915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x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where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 is the linear density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(mass per unit length) of the string, the masses must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0 as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0 to avoid infinite mass density. Thus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IS THE WAVE EQUATION.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has the dimensions of the square of a velocity which is the  velocity of the wave propagates.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solution for y at any particular point along the string is always that of a harmonic oscillation such as y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(t-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E629-9D23-434F-B86E-5976EE16928B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64100" y="2692400"/>
          <a:ext cx="18303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3" imgW="863280" imgH="457200" progId="Equation.DSMT4">
                  <p:embed/>
                </p:oleObj>
              </mc:Choice>
              <mc:Fallback>
                <p:oleObj name="Equation" r:id="rId3" imgW="86328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4100" y="2692400"/>
                        <a:ext cx="1830388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026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or inductance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example is the electrical coupling system.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LC oscillators coupled to one another via inductors.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oscillators implies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1BA4-5E90-44BD-8528-2E310A559337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47" y="2230573"/>
            <a:ext cx="6053462" cy="2178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4406" y="4394125"/>
            <a:ext cx="7404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Inductively (mass) coupled LC circuits with mutual inductance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2598" y="2940669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6144" y="2940668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64417" y="2596001"/>
            <a:ext cx="44158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66636" y="2592938"/>
            <a:ext cx="44158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4830" y="2596001"/>
            <a:ext cx="42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4070" y="2596001"/>
            <a:ext cx="42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procedural analysis is similar to the analysis of the  mechanical coupling.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Kirchhoff’s loop rule; the combination of the voltages on the left LC oscillator can be written 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1BA4-5E90-44BD-8528-2E310A559337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97528" y="2796946"/>
          <a:ext cx="6856702" cy="336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3" imgW="4292280" imgH="2108160" progId="Equation.DSMT4">
                  <p:embed/>
                </p:oleObj>
              </mc:Choice>
              <mc:Fallback>
                <p:oleObj name="Equation" r:id="rId3" imgW="4292280" imgH="21081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7528" y="2796946"/>
                        <a:ext cx="6856702" cy="3367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07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force (+gravitational force)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gravitational force, the force due to the spring connected to the masses has to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if the spring is neither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spring force involves in the analysis. The spring is intact.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spring introduces additional forces on the two masses when it is either stretched or compressed.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 &gt; x, the spring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 &lt; x, the spring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4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coupling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737360"/>
            <a:ext cx="1080795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Kirchhoff’s loop rule; the combination of the voltages on the right LC oscillator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Rearrange the voltage equations from both loops, we have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1BA4-5E90-44BD-8528-2E310A559337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27343" y="2105158"/>
          <a:ext cx="29210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3" imgW="1828800" imgH="431640" progId="Equation.DSMT4">
                  <p:embed/>
                </p:oleObj>
              </mc:Choice>
              <mc:Fallback>
                <p:oleObj name="Equation" r:id="rId3" imgW="182880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7343" y="2105158"/>
                        <a:ext cx="2921000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>
              <a:xfrm>
                <a:off x="1823243" y="3639763"/>
                <a:ext cx="8545513" cy="2206233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</m:sSub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 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oscillation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frequency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primary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oscillator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oscillation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frequency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secondary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oscillator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product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oscillation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gives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coefficient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coupling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43" y="3639763"/>
                <a:ext cx="8545513" cy="2206233"/>
              </a:xfrm>
              <a:prstGeom prst="rect">
                <a:avLst/>
              </a:prstGeom>
              <a:blipFill>
                <a:blip r:embed="rId5"/>
                <a:stretch>
                  <a:fillRect b="-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158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coupling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97" y="1845734"/>
            <a:ext cx="1183240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coupling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relates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inductance M to the self inductance 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the following equation,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Because, in practice,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1BA4-5E90-44BD-8528-2E310A559337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74882" y="2853386"/>
          <a:ext cx="1189308" cy="77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quation" r:id="rId3" imgW="698400" imgH="457200" progId="Equation.DSMT4">
                  <p:embed/>
                </p:oleObj>
              </mc:Choice>
              <mc:Fallback>
                <p:oleObj name="Equation" r:id="rId3" imgW="69840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4882" y="2853386"/>
                        <a:ext cx="1189308" cy="778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180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Review: mutual inductance,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5" y="1845734"/>
            <a:ext cx="550485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flowing in Coil 1 gives rise to a magnetic field 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Some of the magnetic field lines through coil 1 also passes through coil 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denotes the magnetic flux through one turn of coil 2 due to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By varying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with time, there will be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induced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emf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associated with the changing magnetic flux in the second coil according to Faraday’s law.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gives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1BA4-5E90-44BD-8528-2E310A559337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5" y="1845734"/>
            <a:ext cx="3661088" cy="34292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3651" y="6459785"/>
            <a:ext cx="878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https://www.analogictips.com/mutual-inductance-transformers-emf-becomes-emi/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63651" y="4518181"/>
          <a:ext cx="4990638" cy="151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Equation" r:id="rId6" imgW="2844720" imgH="863280" progId="Equation.DSMT4">
                  <p:embed/>
                </p:oleObj>
              </mc:Choice>
              <mc:Fallback>
                <p:oleObj name="Equation" r:id="rId6" imgW="284472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3651" y="4518181"/>
                        <a:ext cx="4990638" cy="15135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476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Review: self inductance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845734"/>
            <a:ext cx="782016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the induced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upon itself due to the change of current in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coil consisting of N turns and carrying current I in the counterclockwise direction.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the current I changes with time, an induced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arise to oppose the change.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induced current will flow ………. if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&gt;0 and ………... if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1BA4-5E90-44BD-8528-2E310A559337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9739" t="33026" r="39441" b="46864"/>
          <a:stretch/>
        </p:blipFill>
        <p:spPr>
          <a:xfrm>
            <a:off x="8302526" y="2320119"/>
            <a:ext cx="3694627" cy="2006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3120" y="6273015"/>
            <a:ext cx="804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http://web.mit.edu/viz/EM/visualizations/coursenotes/modules/guide11.pdf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0512" y="4556579"/>
          <a:ext cx="456882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6" imgW="2603160" imgH="863280" progId="Equation.DSMT4">
                  <p:embed/>
                </p:oleObj>
              </mc:Choice>
              <mc:Fallback>
                <p:oleObj name="Equation" r:id="rId6" imgW="260316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0512" y="4556579"/>
                        <a:ext cx="4568825" cy="1514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3439" y="4749421"/>
            <a:ext cx="446281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Physically, the inductance L is a measure of an inductor’s “resistance” to the change of current; the larger the value of L, the lower rate of change of current.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9C030-0791-4C5A-9E1A-6A43E68DB0D3}"/>
              </a:ext>
            </a:extLst>
          </p:cNvPr>
          <p:cNvSpPr txBox="1"/>
          <p:nvPr/>
        </p:nvSpPr>
        <p:spPr>
          <a:xfrm>
            <a:off x="3637051" y="3871234"/>
            <a:ext cx="5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616C3-50FD-4D24-979D-333A7BE60F4E}"/>
              </a:ext>
            </a:extLst>
          </p:cNvPr>
          <p:cNvSpPr txBox="1"/>
          <p:nvPr/>
        </p:nvSpPr>
        <p:spPr>
          <a:xfrm>
            <a:off x="6096000" y="3840949"/>
            <a:ext cx="897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CCW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6CCF95-60E6-48C9-A5AF-8ED2985EEE28}"/>
              </a:ext>
            </a:extLst>
          </p:cNvPr>
          <p:cNvSpPr/>
          <p:nvPr/>
        </p:nvSpPr>
        <p:spPr>
          <a:xfrm>
            <a:off x="3637051" y="3871234"/>
            <a:ext cx="534256" cy="28142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39052-E664-4565-BC68-82FE022EA30C}"/>
              </a:ext>
            </a:extLst>
          </p:cNvPr>
          <p:cNvSpPr/>
          <p:nvPr/>
        </p:nvSpPr>
        <p:spPr>
          <a:xfrm>
            <a:off x="6126480" y="3879427"/>
            <a:ext cx="534256" cy="28142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631"/>
            <a:ext cx="12755198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frequencies of LC coupled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that gives the frequencies at which energy exchange between the circuits allows the circuits to resonate.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That is 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positive sign gives two frequencies 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1BA4-5E90-44BD-8528-2E310A559337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54152" y="1845734"/>
          <a:ext cx="3228526" cy="60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Equation" r:id="rId3" imgW="1752480" imgH="330120" progId="Equation.DSMT4">
                  <p:embed/>
                </p:oleObj>
              </mc:Choice>
              <mc:Fallback>
                <p:oleObj name="Equation" r:id="rId3" imgW="1752480" imgH="3301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4152" y="1845734"/>
                        <a:ext cx="3228526" cy="608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50017" y="3673581"/>
          <a:ext cx="2176463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Equation" r:id="rId5" imgW="1180800" imgH="761760" progId="Equation.DSMT4">
                  <p:embed/>
                </p:oleObj>
              </mc:Choice>
              <mc:Fallback>
                <p:oleObj name="Equation" r:id="rId5" imgW="1180800" imgH="761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0017" y="3673581"/>
                        <a:ext cx="2176463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91029" y="5075344"/>
          <a:ext cx="28321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6" name="Equation" r:id="rId7" imgW="1536480" imgH="431640" progId="Equation.DSMT4">
                  <p:embed/>
                </p:oleObj>
              </mc:Choice>
              <mc:Fallback>
                <p:oleObj name="Equation" r:id="rId7" imgW="153648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91029" y="5075344"/>
                        <a:ext cx="283210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418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803" y="259308"/>
            <a:ext cx="10058400" cy="5186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of the current amplitude vs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390" y="4784416"/>
            <a:ext cx="10058400" cy="12911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the current amplitude in each circuit near the resonant frequency.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resistance prevents the amplitude at resonance from reaching infinite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Flattening of the response curve maximum gives “frequency band pass” coupling.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1BA4-5E90-44BD-8528-2E310A559337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899" y="1096705"/>
            <a:ext cx="5876207" cy="36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49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E0AE-7475-4119-86EC-5D909FD8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695E-130B-4960-8C1A-E2E7AA58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4963968"/>
            <a:ext cx="5217215" cy="1583266"/>
          </a:xfrm>
        </p:spPr>
        <p:txBody>
          <a:bodyPr/>
          <a:lstStyle/>
          <a:p>
            <a:r>
              <a:rPr lang="th-TH" dirty="0">
                <a:latin typeface="Times New Roman" panose="02020603050405020304" pitchFamily="18" charset="0"/>
              </a:rPr>
              <a:t>รูปที่ 1 (ซ้ายมือ)  แสดง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pendulum </a:t>
            </a:r>
            <a:r>
              <a:rPr lang="th-TH" dirty="0">
                <a:latin typeface="Times New Roman" panose="02020603050405020304" pitchFamily="18" charset="0"/>
              </a:rPr>
              <a:t>และ ส่วนประกอบต่าง ๆ(ขวามือ) แสดง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pendula </a:t>
            </a:r>
            <a:r>
              <a:rPr lang="th-TH" dirty="0">
                <a:latin typeface="Times New Roman" panose="02020603050405020304" pitchFamily="18" charset="0"/>
              </a:rPr>
              <a:t>ขณะอยู่ที่ตำแหน่งสมดุล โดยกำหนดให้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th-TH" dirty="0">
                <a:latin typeface="Times New Roman" panose="02020603050405020304" pitchFamily="18" charset="0"/>
              </a:rPr>
              <a:t> คือความยาวของ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 </a:t>
            </a:r>
            <a:r>
              <a:rPr lang="th-TH" dirty="0">
                <a:latin typeface="Times New Roman" panose="02020603050405020304" pitchFamily="18" charset="0"/>
              </a:rPr>
              <a:t>จากจุดหมุน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pivot) </a:t>
            </a:r>
            <a:r>
              <a:rPr lang="th-TH" dirty="0">
                <a:latin typeface="Times New Roman" panose="02020603050405020304" pitchFamily="18" charset="0"/>
              </a:rPr>
              <a:t>ถึงตำแหน่งจุดศูนย์กลางของก้อนมวล    ในขณะที่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h-TH" dirty="0">
                <a:latin typeface="Times New Roman" panose="02020603050405020304" pitchFamily="18" charset="0"/>
              </a:rPr>
              <a:t>  เป็นระยะทางจากจุดหมุนถึงตำแหน่งที่ติดสปริงที่มีค่า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2B6B3-1A54-4F7C-87EA-592BD1E0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1D3A2-1659-4CCE-9F92-802E4085F9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33" y="2351914"/>
            <a:ext cx="3227710" cy="242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B5898E-66A0-4992-83B8-B74F4B4F60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89" y="1973440"/>
            <a:ext cx="2017031" cy="229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F0308E-BA50-404A-B938-1DCE3E28A25F}"/>
              </a:ext>
            </a:extLst>
          </p:cNvPr>
          <p:cNvSpPr txBox="1"/>
          <p:nvPr/>
        </p:nvSpPr>
        <p:spPr>
          <a:xfrm>
            <a:off x="7723364" y="2704985"/>
            <a:ext cx="43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imes New Roman" panose="02020603050405020304" pitchFamily="18" charset="0"/>
              </a:rPr>
              <a:t>รูปที่ 2 แสดง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pendula </a:t>
            </a:r>
            <a:r>
              <a:rPr lang="th-TH" sz="2000" dirty="0">
                <a:latin typeface="Times New Roman" panose="02020603050405020304" pitchFamily="18" charset="0"/>
              </a:rPr>
              <a:t>เมื่อเกิดการกระจัดเชิงมุม   </a:t>
            </a:r>
            <a:r>
              <a:rPr lang="th-TH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th-TH" sz="2000" dirty="0">
                <a:latin typeface="Times New Roman" panose="02020603050405020304" pitchFamily="18" charset="0"/>
              </a:rPr>
              <a:t>และ </a:t>
            </a:r>
            <a:r>
              <a:rPr lang="th-TH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th-TH" sz="2000" baseline="-25000" dirty="0">
                <a:latin typeface="Times New Roman" panose="02020603050405020304" pitchFamily="18" charset="0"/>
              </a:rPr>
              <a:t> </a:t>
            </a:r>
            <a:r>
              <a:rPr lang="th-TH" sz="2000" dirty="0">
                <a:latin typeface="Times New Roman" panose="02020603050405020304" pitchFamily="18" charset="0"/>
              </a:rPr>
              <a:t>   โดยที่ 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th-TH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&gt;</a:t>
            </a:r>
            <a:r>
              <a:rPr lang="th-TH" sz="2000" dirty="0">
                <a:latin typeface="Times New Roman" panose="02020603050405020304" pitchFamily="18" charset="0"/>
              </a:rPr>
              <a:t> </a:t>
            </a:r>
            <a:r>
              <a:rPr lang="th-TH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208891-4573-4A4C-BAB9-810F268C651F}"/>
              </a:ext>
            </a:extLst>
          </p:cNvPr>
          <p:cNvSpPr txBox="1"/>
          <p:nvPr/>
        </p:nvSpPr>
        <p:spPr>
          <a:xfrm>
            <a:off x="532201" y="1795273"/>
            <a:ext cx="584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h-TH" sz="2000" dirty="0">
                <a:latin typeface="Times New Roman" panose="02020603050405020304" pitchFamily="18" charset="0"/>
              </a:rPr>
              <a:t>พิจารณาการเคลื่อนทีของ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pendula </a:t>
            </a:r>
            <a:r>
              <a:rPr lang="th-TH" sz="2000" dirty="0">
                <a:latin typeface="Times New Roman" panose="02020603050405020304" pitchFamily="18" charset="0"/>
              </a:rPr>
              <a:t>ที่เหมือนกันทุกอย่าง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AB6437-4A02-468E-98D1-0E23CB94E768}"/>
                  </a:ext>
                </a:extLst>
              </p:cNvPr>
              <p:cNvSpPr txBox="1"/>
              <p:nvPr/>
            </p:nvSpPr>
            <p:spPr>
              <a:xfrm>
                <a:off x="5691541" y="4360326"/>
                <a:ext cx="6243605" cy="19389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2000" dirty="0">
                    <a:latin typeface="Times New Roman" panose="02020603050405020304" pitchFamily="18" charset="0"/>
                  </a:rPr>
                  <a:t>จงตอบคำถามต่อไปนี้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</a:rPr>
                  <a:t>1.1 </a:t>
                </a:r>
                <a:r>
                  <a:rPr lang="th-TH" sz="2000" dirty="0">
                    <a:latin typeface="Times New Roman" panose="02020603050405020304" pitchFamily="18" charset="0"/>
                  </a:rPr>
                  <a:t> มีแรงอะไรกระทำต่อ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pendulum </a:t>
                </a:r>
                <a:r>
                  <a:rPr lang="th-TH" sz="2000" dirty="0">
                    <a:latin typeface="Times New Roman" panose="02020603050405020304" pitchFamily="18" charset="0"/>
                  </a:rPr>
                  <a:t>แต่ละอันบ้าง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</a:rPr>
                  <a:t>1.2 </a:t>
                </a:r>
                <a:r>
                  <a:rPr lang="th-TH" sz="2000" dirty="0">
                    <a:latin typeface="Times New Roman" panose="02020603050405020304" pitchFamily="18" charset="0"/>
                  </a:rPr>
                  <a:t>จงเขียน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of motions </a:t>
                </a:r>
                <a:r>
                  <a:rPr lang="th-TH" sz="2000" dirty="0">
                    <a:latin typeface="Times New Roman" panose="02020603050405020304" pitchFamily="18" charset="0"/>
                  </a:rPr>
                  <a:t>สำหรับ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pendulum </a:t>
                </a:r>
                <a:r>
                  <a:rPr lang="th-TH" sz="2000" dirty="0">
                    <a:latin typeface="Times New Roman" panose="02020603050405020304" pitchFamily="18" charset="0"/>
                  </a:rPr>
                  <a:t>แต่ละอัน โดยอาศัย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h-TH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h-TH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th-TH" sz="2000" dirty="0">
                    <a:latin typeface="Times New Roman" panose="02020603050405020304" pitchFamily="18" charset="0"/>
                  </a:rPr>
                  <a:t>  ในเทอมของ </a:t>
                </a:r>
                <a:r>
                  <a:rPr lang="th-TH" sz="200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sz="2000" baseline="-2500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th-TH" sz="2000" dirty="0">
                    <a:latin typeface="Times New Roman" panose="02020603050405020304" pitchFamily="18" charset="0"/>
                  </a:rPr>
                  <a:t>และ </a:t>
                </a:r>
                <a:r>
                  <a:rPr lang="th-TH" sz="200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sz="2000" baseline="-2500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th-TH" sz="2000" dirty="0">
                    <a:latin typeface="Times New Roman" panose="02020603050405020304" pitchFamily="18" charset="0"/>
                  </a:rPr>
                  <a:t>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</a:rPr>
                  <a:t>1.3  </a:t>
                </a:r>
                <a:r>
                  <a:rPr lang="th-TH" sz="2000" dirty="0">
                    <a:latin typeface="Times New Roman" panose="02020603050405020304" pitchFamily="18" charset="0"/>
                  </a:rPr>
                  <a:t>โดยอาศัย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 value equation </a:t>
                </a:r>
                <a:r>
                  <a:rPr lang="th-TH" sz="2000" dirty="0">
                    <a:latin typeface="Times New Roman" panose="02020603050405020304" pitchFamily="18" charset="0"/>
                  </a:rPr>
                  <a:t>จงหา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 mode frequencies </a:t>
                </a:r>
                <a:r>
                  <a:rPr lang="th-TH" sz="2000" dirty="0">
                    <a:latin typeface="Times New Roman" panose="02020603050405020304" pitchFamily="18" charset="0"/>
                  </a:rPr>
                  <a:t>ของ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 pendula </a:t>
                </a:r>
                <a:r>
                  <a:rPr lang="th-TH" sz="2000" dirty="0">
                    <a:latin typeface="Times New Roman" panose="02020603050405020304" pitchFamily="18" charset="0"/>
                  </a:rPr>
                  <a:t>นี้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AB6437-4A02-468E-98D1-0E23CB94E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541" y="4360326"/>
                <a:ext cx="6243605" cy="1938992"/>
              </a:xfrm>
              <a:prstGeom prst="rect">
                <a:avLst/>
              </a:prstGeom>
              <a:blipFill>
                <a:blip r:embed="rId4"/>
                <a:stretch>
                  <a:fillRect l="-975" t="-1250" b="-531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9">
            <a:extLst>
              <a:ext uri="{FF2B5EF4-FFF2-40B4-BE49-F238E27FC236}">
                <a16:creationId xmlns:a16="http://schemas.microsoft.com/office/drawing/2014/main" id="{AB0DAE31-F4AF-41B2-A2E3-7BD35215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94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A0D8-9ABF-4014-AAAB-87112971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Homework#4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BE2D3-9E9F-49CF-B05A-DE043EEEC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6802557" cy="42571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2. </a:t>
            </a:r>
            <a:r>
              <a:rPr lang="th-TH" sz="2400" dirty="0">
                <a:latin typeface="Times New Roman" panose="02020603050405020304" pitchFamily="18" charset="0"/>
              </a:rPr>
              <a:t>สปริงเบาสามเส้นเหมือนกันทุกประการมีมวลขนาด   </a:t>
            </a:r>
            <a:r>
              <a:rPr lang="en-US" sz="2400" dirty="0">
                <a:latin typeface="Times New Roman" panose="02020603050405020304" pitchFamily="18" charset="0"/>
              </a:rPr>
              <a:t>6m  10m</a:t>
            </a:r>
            <a:r>
              <a:rPr lang="th-TH" sz="2400" dirty="0">
                <a:latin typeface="Times New Roman" panose="02020603050405020304" pitchFamily="18" charset="0"/>
              </a:rPr>
              <a:t>       และ </a:t>
            </a:r>
            <a:r>
              <a:rPr lang="en-US" sz="2400" dirty="0">
                <a:latin typeface="Times New Roman" panose="02020603050405020304" pitchFamily="18" charset="0"/>
              </a:rPr>
              <a:t>3m</a:t>
            </a:r>
            <a:r>
              <a:rPr lang="th-TH" sz="2400" dirty="0">
                <a:latin typeface="Times New Roman" panose="02020603050405020304" pitchFamily="18" charset="0"/>
              </a:rPr>
              <a:t>   ผูกติดอยู่ตามลำดับตามรูป เมื่อทำให้เกิดการสั่น มวลทั้งสามเคลื่อนที่ขึ้นลงตามแนวดิ่งที่ผ่านจุด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</a:t>
            </a:r>
            <a:r>
              <a:rPr lang="th-TH" sz="2400" dirty="0">
                <a:latin typeface="Times New Roman" panose="02020603050405020304" pitchFamily="18" charset="0"/>
              </a:rPr>
              <a:t>โดยปลายจุด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h-TH" sz="2400" dirty="0">
                <a:latin typeface="Times New Roman" panose="02020603050405020304" pitchFamily="18" charset="0"/>
              </a:rPr>
              <a:t>ตรึงแน่น)  กำหนดให้  </a:t>
            </a:r>
            <a:r>
              <a:rPr lang="en-US" sz="2400" dirty="0">
                <a:latin typeface="Times New Roman" panose="02020603050405020304" pitchFamily="18" charset="0"/>
              </a:rPr>
              <a:t>k</a:t>
            </a:r>
            <a:r>
              <a:rPr lang="th-TH" sz="2400" dirty="0">
                <a:latin typeface="Times New Roman" panose="02020603050405020304" pitchFamily="18" charset="0"/>
              </a:rPr>
              <a:t>  คือค่าคงตัวของสปริงทั้งสาม จงตอบคำถามต่อไปนี้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2.1 </a:t>
            </a:r>
            <a:r>
              <a:rPr lang="th-TH" sz="2400" dirty="0">
                <a:latin typeface="Times New Roman" panose="02020603050405020304" pitchFamily="18" charset="0"/>
              </a:rPr>
              <a:t>จงเขียนสมการการเคลื่อนที่ของมวลทั้งสาม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2.2 </a:t>
            </a:r>
            <a:r>
              <a:rPr lang="th-TH" sz="2400" dirty="0">
                <a:latin typeface="Times New Roman" panose="02020603050405020304" pitchFamily="18" charset="0"/>
              </a:rPr>
              <a:t> จงเขียนความถี่ของ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oscillation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th-TH" sz="2400" dirty="0">
                <a:latin typeface="Times New Roman" panose="02020603050405020304" pitchFamily="18" charset="0"/>
              </a:rPr>
              <a:t>จงหาความถี่ของ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vibration </a:t>
            </a:r>
            <a:r>
              <a:rPr lang="th-TH" sz="2400" dirty="0">
                <a:latin typeface="Times New Roman" panose="02020603050405020304" pitchFamily="18" charset="0"/>
              </a:rPr>
              <a:t>ทั้งหมดที่เกิดขึ้นโดยให้ตอบในเทอมของ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(</a:t>
            </a:r>
            <a:r>
              <a:rPr lang="th-TH" sz="2400" dirty="0">
                <a:latin typeface="Times New Roman" panose="02020603050405020304" pitchFamily="18" charset="0"/>
              </a:rPr>
              <a:t>ไม่ต้องคิดผลเนื่องจาก </a:t>
            </a:r>
            <a:r>
              <a:rPr lang="en-US" sz="2400" dirty="0">
                <a:latin typeface="Times New Roman" panose="02020603050405020304" pitchFamily="18" charset="0"/>
              </a:rPr>
              <a:t>gravitational force </a:t>
            </a:r>
            <a:r>
              <a:rPr lang="th-TH" sz="2400" dirty="0">
                <a:latin typeface="Times New Roman" panose="02020603050405020304" pitchFamily="18" charset="0"/>
              </a:rPr>
              <a:t>เนื่องจากไม่มีส่วนในแรงที่ทำให้เกิดการสั่น</a:t>
            </a:r>
            <a:r>
              <a:rPr lang="en-US" sz="2400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CD3A0-F5D9-46D5-93F2-077312A2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295" y="286603"/>
            <a:ext cx="2396926" cy="57411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84D72-2B09-4CB7-AF1F-81977BDB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9EEFBA-676F-4D9B-879B-7056F4B0CB1F}" type="slidenum">
              <a:rPr lang="en-US" smtClean="0"/>
              <a:pPr>
                <a:spcAft>
                  <a:spcPts val="600"/>
                </a:spcAft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2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spring is compressed: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spring obeys the Hooke’s law, the equation of motions become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998948"/>
              </p:ext>
            </p:extLst>
          </p:nvPr>
        </p:nvGraphicFramePr>
        <p:xfrm>
          <a:off x="5345592" y="2758592"/>
          <a:ext cx="3389195" cy="128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Equation" r:id="rId3" imgW="1473120" imgH="558720" progId="Equation.DSMT4">
                  <p:embed/>
                </p:oleObj>
              </mc:Choice>
              <mc:Fallback>
                <p:oleObj name="Equation" r:id="rId3" imgW="1473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5592" y="2758592"/>
                        <a:ext cx="3389195" cy="1285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81536" y="2325005"/>
            <a:ext cx="4037279" cy="3652463"/>
            <a:chOff x="977482" y="2128440"/>
            <a:chExt cx="4037279" cy="36524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82" y="2128440"/>
              <a:ext cx="3926178" cy="21025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123268" y="4029559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67939" y="3988230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367939" y="3985227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531829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93115" y="4561668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0663" y="4602997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268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3464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1394847" y="2278251"/>
              <a:ext cx="35620" cy="29756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23990" y="2288081"/>
              <a:ext cx="97127" cy="29658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23268" y="4018385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67939" y="3985227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12657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89222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31829" y="5253925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6967" y="5319238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46727" y="5566619"/>
            <a:ext cx="9264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y&gt;x</a:t>
            </a:r>
          </a:p>
        </p:txBody>
      </p:sp>
    </p:spTree>
    <p:extLst>
      <p:ext uri="{BB962C8B-B14F-4D97-AF65-F5344CB8AC3E}">
        <p14:creationId xmlns:p14="http://schemas.microsoft.com/office/powerpoint/2010/main" val="229960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spring is stretched: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spring obeys the Hooke’s law, the equation of motions become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21203"/>
              </p:ext>
            </p:extLst>
          </p:nvPr>
        </p:nvGraphicFramePr>
        <p:xfrm>
          <a:off x="5345592" y="2758592"/>
          <a:ext cx="3389195" cy="128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3" imgW="1473120" imgH="558720" progId="Equation.DSMT4">
                  <p:embed/>
                </p:oleObj>
              </mc:Choice>
              <mc:Fallback>
                <p:oleObj name="Equation" r:id="rId3" imgW="1473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5592" y="2758592"/>
                        <a:ext cx="3389195" cy="1285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81536" y="2325005"/>
            <a:ext cx="3926178" cy="3652463"/>
            <a:chOff x="977482" y="2128440"/>
            <a:chExt cx="3926178" cy="36524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82" y="2128440"/>
              <a:ext cx="3926178" cy="21025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123268" y="4029559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67939" y="3988230"/>
              <a:ext cx="0" cy="573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23268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721117" y="4006310"/>
              <a:ext cx="64682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93115" y="4561668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0663" y="4602997"/>
              <a:ext cx="792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268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3464" y="3447474"/>
              <a:ext cx="92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1394847" y="2278251"/>
              <a:ext cx="35620" cy="29756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23990" y="2288081"/>
              <a:ext cx="97127" cy="29658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23268" y="4018385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67939" y="3985227"/>
              <a:ext cx="0" cy="12355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12657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89222" y="5253925"/>
              <a:ext cx="710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31829" y="5253925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6967" y="5319238"/>
              <a:ext cx="459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46727" y="5566619"/>
            <a:ext cx="9264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y&lt;x</a:t>
            </a:r>
          </a:p>
        </p:txBody>
      </p:sp>
    </p:spTree>
    <p:extLst>
      <p:ext uri="{BB962C8B-B14F-4D97-AF65-F5344CB8AC3E}">
        <p14:creationId xmlns:p14="http://schemas.microsoft.com/office/powerpoint/2010/main" val="284149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919573"/>
            <a:ext cx="1089595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vibration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each pendulum is given by                  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equations of motion of the two pendulums, for small oscillations in a plane,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find out the effect of coupling on each pendulum, these equations must be solved for x and 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9680" y="-41100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pendulums  (contd.)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084160"/>
              </p:ext>
            </p:extLst>
          </p:nvPr>
        </p:nvGraphicFramePr>
        <p:xfrm>
          <a:off x="9730256" y="1829420"/>
          <a:ext cx="1180401" cy="5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Equation" r:id="rId4" imgW="596880" imgH="266400" progId="Equation.DSMT4">
                  <p:embed/>
                </p:oleObj>
              </mc:Choice>
              <mc:Fallback>
                <p:oleObj name="Equation" r:id="rId4" imgW="596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0256" y="1829420"/>
                        <a:ext cx="1180401" cy="5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31692"/>
              </p:ext>
            </p:extLst>
          </p:nvPr>
        </p:nvGraphicFramePr>
        <p:xfrm>
          <a:off x="4350731" y="2804425"/>
          <a:ext cx="25685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Equation" r:id="rId6" imgW="1346040" imgH="812520" progId="Equation.DSMT4">
                  <p:embed/>
                </p:oleObj>
              </mc:Choice>
              <mc:Fallback>
                <p:oleObj name="Equation" r:id="rId6" imgW="13460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0731" y="2804425"/>
                        <a:ext cx="2568575" cy="154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Decoupling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each DE in the previous slide contains two variables (x and 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overcome the interaction between variables,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decoupling method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quick and easy but can only be used in symmetric systems,.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characteristics of pendulums are the same.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Firstly try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the equations of motion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interpret the result in terms of a new variable.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Secondly try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subtracting the equations of motion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interpret the result in terms of a new variable.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EFBA-676F-4D9B-879B-7056F4B0CB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703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4534</Words>
  <Application>Microsoft Office PowerPoint</Application>
  <PresentationFormat>Widescreen</PresentationFormat>
  <Paragraphs>538</Paragraphs>
  <Slides>57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Times New Roman</vt:lpstr>
      <vt:lpstr>Retrospect</vt:lpstr>
      <vt:lpstr>Equation</vt:lpstr>
      <vt:lpstr>Equation.DSMT4</vt:lpstr>
      <vt:lpstr>Coupled Oscillations</vt:lpstr>
      <vt:lpstr>Two coupled pendulums</vt:lpstr>
      <vt:lpstr>PowerPoint Presentation</vt:lpstr>
      <vt:lpstr>Gravitational force only</vt:lpstr>
      <vt:lpstr>Spring force (+gravitational force)</vt:lpstr>
      <vt:lpstr>If the spring is compressed:</vt:lpstr>
      <vt:lpstr>If the spring is stretched:</vt:lpstr>
      <vt:lpstr>PowerPoint Presentation</vt:lpstr>
      <vt:lpstr>The Decoupling Method</vt:lpstr>
      <vt:lpstr>What happens when trying to add and subtract the equations of motion?</vt:lpstr>
      <vt:lpstr>Normal Coordinates and Normal Modes</vt:lpstr>
      <vt:lpstr>What does the relative motion of X look like ?</vt:lpstr>
      <vt:lpstr>What does the relative motion of Y look like?</vt:lpstr>
      <vt:lpstr>Normal mode frequencies</vt:lpstr>
      <vt:lpstr>The matrix method of finding normal modes</vt:lpstr>
      <vt:lpstr>PowerPoint Presentation</vt:lpstr>
      <vt:lpstr>PowerPoint Presentation</vt:lpstr>
      <vt:lpstr>What are the amplitude ratios A/B?</vt:lpstr>
      <vt:lpstr>Problem : Find normal mode frequencies  and amplitude ratio using matrix method</vt:lpstr>
      <vt:lpstr>Solution</vt:lpstr>
      <vt:lpstr>Solution (contd.)</vt:lpstr>
      <vt:lpstr>Revisit the coupled oscillators</vt:lpstr>
      <vt:lpstr>Finding the normal mode frequency by the decoupling method</vt:lpstr>
      <vt:lpstr>Normal mode coordinates : X and Y</vt:lpstr>
      <vt:lpstr>Normal modes (contd.)</vt:lpstr>
      <vt:lpstr>Lowest normal mode excitation</vt:lpstr>
      <vt:lpstr>Oscillating displacement of the lowest normal mode</vt:lpstr>
      <vt:lpstr>Highest normal mode excitation</vt:lpstr>
      <vt:lpstr>Oscillating displacement of the highest normal mode</vt:lpstr>
      <vt:lpstr>Linear combination of normal modes excitation</vt:lpstr>
      <vt:lpstr>PowerPoint Presentation</vt:lpstr>
      <vt:lpstr>Energy exchange </vt:lpstr>
      <vt:lpstr>Coupled oscillations of a loaded string</vt:lpstr>
      <vt:lpstr>Recall the equation of motion</vt:lpstr>
      <vt:lpstr>PowerPoint Presentation</vt:lpstr>
      <vt:lpstr>PowerPoint Presentation</vt:lpstr>
      <vt:lpstr>Problem : determine the normal mode frequency using the fundamental equation</vt:lpstr>
      <vt:lpstr>First, when n = 1, one mass on a string of length 2a.</vt:lpstr>
      <vt:lpstr>Second, when n = 2, two equations are set to solve for two normal mode frequencies</vt:lpstr>
      <vt:lpstr>Normal vibrations of one and two masses</vt:lpstr>
      <vt:lpstr>Normal modes of oscillation of n coupled masses on the string</vt:lpstr>
      <vt:lpstr>PowerPoint Presentation</vt:lpstr>
      <vt:lpstr>PowerPoint Presentation</vt:lpstr>
      <vt:lpstr>PowerPoint Presentation</vt:lpstr>
      <vt:lpstr>The wave equation</vt:lpstr>
      <vt:lpstr>The wave equation (Cont.)</vt:lpstr>
      <vt:lpstr>The wave equation (Contd.)</vt:lpstr>
      <vt:lpstr>Mass or inductance coupling</vt:lpstr>
      <vt:lpstr>Analysis of the coupling</vt:lpstr>
      <vt:lpstr>Analysis of the coupling (Cont.)</vt:lpstr>
      <vt:lpstr>Coefficient of coupling k</vt:lpstr>
      <vt:lpstr>Review: mutual inductance, M</vt:lpstr>
      <vt:lpstr>Review: self inductance L</vt:lpstr>
      <vt:lpstr>Normal mode frequencies of LC coupled circuit</vt:lpstr>
      <vt:lpstr>Plot of the current amplitude vs frequency</vt:lpstr>
      <vt:lpstr>Homework#4</vt:lpstr>
      <vt:lpstr>Homework#4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Coupled Oscillations</dc:title>
  <dc:creator>rachapak.chi@gmail.com</dc:creator>
  <cp:lastModifiedBy>rachapak.chi@gmail.com</cp:lastModifiedBy>
  <cp:revision>6</cp:revision>
  <dcterms:created xsi:type="dcterms:W3CDTF">2020-08-31T02:06:41Z</dcterms:created>
  <dcterms:modified xsi:type="dcterms:W3CDTF">2020-08-31T02:57:00Z</dcterms:modified>
</cp:coreProperties>
</file>